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1" r:id="rId3"/>
    <p:sldId id="292" r:id="rId4"/>
    <p:sldId id="293" r:id="rId5"/>
    <p:sldId id="294" r:id="rId6"/>
    <p:sldId id="295" r:id="rId7"/>
    <p:sldId id="258" r:id="rId8"/>
    <p:sldId id="290" r:id="rId9"/>
    <p:sldId id="259" r:id="rId10"/>
    <p:sldId id="287" r:id="rId11"/>
    <p:sldId id="276" r:id="rId12"/>
    <p:sldId id="277" r:id="rId13"/>
    <p:sldId id="278" r:id="rId14"/>
    <p:sldId id="263" r:id="rId15"/>
    <p:sldId id="264" r:id="rId16"/>
    <p:sldId id="288" r:id="rId17"/>
    <p:sldId id="279" r:id="rId18"/>
    <p:sldId id="280" r:id="rId19"/>
    <p:sldId id="281" r:id="rId20"/>
    <p:sldId id="282" r:id="rId21"/>
    <p:sldId id="283" r:id="rId22"/>
    <p:sldId id="284" r:id="rId23"/>
    <p:sldId id="286" r:id="rId24"/>
    <p:sldId id="289" r:id="rId25"/>
    <p:sldId id="274" r:id="rId26"/>
  </p:sldIdLst>
  <p:sldSz cx="9144000" cy="5143500" type="screen16x9"/>
  <p:notesSz cx="6888163" cy="100187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hu-HU"/>
          </a:p>
        </p:txBody>
      </p:sp>
      <p:sp>
        <p:nvSpPr>
          <p:cNvPr id="3" name="Dátum helye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2E2EF6A-0597-4435-9E42-B07DDECFFDA9}" type="datetimeFigureOut">
              <a:rPr lang="hu-HU" smtClean="0"/>
              <a:t>2023. 07. 11.</a:t>
            </a:fld>
            <a:endParaRPr lang="hu-HU"/>
          </a:p>
        </p:txBody>
      </p:sp>
      <p:sp>
        <p:nvSpPr>
          <p:cNvPr id="4" name="Diakép helye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06" tIns="48303" rIns="96606" bIns="48303" rtlCol="0" anchor="ctr"/>
          <a:lstStyle/>
          <a:p>
            <a:endParaRPr lang="hu-HU"/>
          </a:p>
        </p:txBody>
      </p:sp>
      <p:sp>
        <p:nvSpPr>
          <p:cNvPr id="5" name="Jegyzetek helye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hu-HU"/>
          </a:p>
        </p:txBody>
      </p:sp>
      <p:sp>
        <p:nvSpPr>
          <p:cNvPr id="7" name="Dia számának helye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9D413ED7-1D7C-469D-91CF-FC5365A960F6}" type="slidenum">
              <a:rPr lang="hu-HU" smtClean="0"/>
              <a:t>‹#›</a:t>
            </a:fld>
            <a:endParaRPr lang="hu-HU"/>
          </a:p>
        </p:txBody>
      </p:sp>
    </p:spTree>
    <p:extLst>
      <p:ext uri="{BB962C8B-B14F-4D97-AF65-F5344CB8AC3E}">
        <p14:creationId xmlns:p14="http://schemas.microsoft.com/office/powerpoint/2010/main" val="205617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a:t>Mintacím szerkesztése</a:t>
            </a:r>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2023. 07. 11.</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DCDE75-89FD-47D4-96B5-7D53BD2E92D4}" type="datetimeFigureOut">
              <a:rPr lang="hu-HU" smtClean="0"/>
              <a:pPr/>
              <a:t>2023. 07. 11.</a:t>
            </a:fld>
            <a:endParaRPr lang="hu-HU" dirty="0"/>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901B6B-DBA4-45B4-AC3D-5BEE23A6DF66}"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hanka.laszlo@bgk.uni-obuda.h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3051" y="249729"/>
            <a:ext cx="5286380" cy="2308324"/>
          </a:xfrm>
          <a:prstGeom prst="rect">
            <a:avLst/>
          </a:prstGeom>
          <a:noFill/>
        </p:spPr>
        <p:txBody>
          <a:bodyPr wrap="square" rtlCol="0">
            <a:spAutoFit/>
            <a:scene3d>
              <a:camera prst="orthographicFront"/>
              <a:lightRig rig="threePt" dir="t"/>
            </a:scene3d>
            <a:sp3d extrusionH="57150">
              <a:bevelT w="38100" h="38100"/>
            </a:sp3d>
          </a:bodyPr>
          <a:lstStyle/>
          <a:p>
            <a:r>
              <a:rPr lang="hu-HU" sz="3600" b="1" dirty="0">
                <a:latin typeface="Times New Roman" panose="02020603050405020304" pitchFamily="18" charset="0"/>
                <a:cs typeface="Times New Roman" panose="02020603050405020304" pitchFamily="18" charset="0"/>
              </a:rPr>
              <a:t>Óbuda University</a:t>
            </a:r>
          </a:p>
          <a:p>
            <a:r>
              <a:rPr lang="hu-HU" sz="3600" b="1" dirty="0">
                <a:latin typeface="Times New Roman" panose="02020603050405020304" pitchFamily="18" charset="0"/>
                <a:cs typeface="Times New Roman" panose="02020603050405020304" pitchFamily="18" charset="0"/>
              </a:rPr>
              <a:t>Donát Bánki </a:t>
            </a:r>
            <a:r>
              <a:rPr lang="hu-HU" sz="3600" b="1" dirty="0" err="1">
                <a:latin typeface="Times New Roman" panose="02020603050405020304" pitchFamily="18" charset="0"/>
                <a:cs typeface="Times New Roman" panose="02020603050405020304" pitchFamily="18" charset="0"/>
              </a:rPr>
              <a:t>Faculty</a:t>
            </a:r>
            <a:r>
              <a:rPr lang="hu-HU" sz="3600" b="1" dirty="0">
                <a:latin typeface="Times New Roman" panose="02020603050405020304" pitchFamily="18" charset="0"/>
                <a:cs typeface="Times New Roman" panose="02020603050405020304" pitchFamily="18" charset="0"/>
              </a:rPr>
              <a:t> of </a:t>
            </a:r>
            <a:r>
              <a:rPr lang="hu-HU" sz="3600" b="1" dirty="0" err="1">
                <a:latin typeface="Times New Roman" panose="02020603050405020304" pitchFamily="18" charset="0"/>
                <a:cs typeface="Times New Roman" panose="02020603050405020304" pitchFamily="18" charset="0"/>
              </a:rPr>
              <a:t>Mechanical</a:t>
            </a:r>
            <a:r>
              <a:rPr lang="hu-HU" sz="3600" b="1" dirty="0">
                <a:latin typeface="Times New Roman" panose="02020603050405020304" pitchFamily="18" charset="0"/>
                <a:cs typeface="Times New Roman" panose="02020603050405020304" pitchFamily="18" charset="0"/>
              </a:rPr>
              <a:t> and </a:t>
            </a:r>
            <a:r>
              <a:rPr lang="hu-HU" sz="3600" b="1" dirty="0" err="1">
                <a:latin typeface="Times New Roman" panose="02020603050405020304" pitchFamily="18" charset="0"/>
                <a:cs typeface="Times New Roman" panose="02020603050405020304" pitchFamily="18" charset="0"/>
              </a:rPr>
              <a:t>Safety</a:t>
            </a:r>
            <a:r>
              <a:rPr lang="hu-HU" sz="3600" b="1" dirty="0">
                <a:latin typeface="Times New Roman" panose="02020603050405020304" pitchFamily="18" charset="0"/>
                <a:cs typeface="Times New Roman" panose="02020603050405020304" pitchFamily="18" charset="0"/>
              </a:rPr>
              <a:t> </a:t>
            </a:r>
            <a:r>
              <a:rPr lang="hu-HU" sz="3600" b="1" dirty="0" err="1">
                <a:latin typeface="Times New Roman" panose="02020603050405020304" pitchFamily="18" charset="0"/>
                <a:cs typeface="Times New Roman" panose="02020603050405020304" pitchFamily="18" charset="0"/>
              </a:rPr>
              <a:t>Engineering</a:t>
            </a:r>
            <a:endParaRPr lang="hu-HU" sz="3600" b="1" dirty="0">
              <a:latin typeface="Times New Roman" panose="02020603050405020304" pitchFamily="18" charset="0"/>
              <a:cs typeface="Times New Roman" panose="02020603050405020304" pitchFamily="18" charset="0"/>
            </a:endParaRPr>
          </a:p>
        </p:txBody>
      </p:sp>
      <p:sp>
        <p:nvSpPr>
          <p:cNvPr id="3" name="Szövegdoboz 2">
            <a:extLst>
              <a:ext uri="{FF2B5EF4-FFF2-40B4-BE49-F238E27FC236}">
                <a16:creationId xmlns:a16="http://schemas.microsoft.com/office/drawing/2014/main" id="{25B4DB73-D2CC-48C7-94C7-04ADDEC6D861}"/>
              </a:ext>
            </a:extLst>
          </p:cNvPr>
          <p:cNvSpPr txBox="1"/>
          <p:nvPr/>
        </p:nvSpPr>
        <p:spPr>
          <a:xfrm>
            <a:off x="2771800" y="3219822"/>
            <a:ext cx="4176464" cy="1200329"/>
          </a:xfrm>
          <a:prstGeom prst="rect">
            <a:avLst/>
          </a:prstGeom>
          <a:noFill/>
        </p:spPr>
        <p:txBody>
          <a:bodyPr wrap="square" rtlCol="0">
            <a:spAutoFit/>
          </a:bodyPr>
          <a:lstStyle/>
          <a:p>
            <a:r>
              <a:rPr lang="hu-HU" sz="2400" b="1" dirty="0" err="1">
                <a:latin typeface="Times New Roman" panose="02020603050405020304" pitchFamily="18" charset="0"/>
                <a:cs typeface="Times New Roman" panose="02020603050405020304" pitchFamily="18" charset="0"/>
              </a:rPr>
              <a:t>Guidance</a:t>
            </a:r>
            <a:r>
              <a:rPr lang="hu-HU" sz="2400" b="1" dirty="0">
                <a:latin typeface="Times New Roman" panose="02020603050405020304" pitchFamily="18" charset="0"/>
                <a:cs typeface="Times New Roman" panose="02020603050405020304" pitchFamily="18" charset="0"/>
              </a:rPr>
              <a:t> </a:t>
            </a:r>
            <a:r>
              <a:rPr lang="hu-HU" sz="2400" b="1" dirty="0" err="1">
                <a:latin typeface="Times New Roman" panose="02020603050405020304" pitchFamily="18" charset="0"/>
                <a:cs typeface="Times New Roman" panose="02020603050405020304" pitchFamily="18" charset="0"/>
              </a:rPr>
              <a:t>for</a:t>
            </a:r>
            <a:r>
              <a:rPr lang="hu-HU" sz="2400" b="1" dirty="0">
                <a:latin typeface="Times New Roman" panose="02020603050405020304" pitchFamily="18" charset="0"/>
                <a:cs typeface="Times New Roman" panose="02020603050405020304" pitchFamily="18" charset="0"/>
              </a:rPr>
              <a:t> Stipendium Hungaricum and </a:t>
            </a:r>
            <a:r>
              <a:rPr lang="hu-HU" sz="2400" b="1" dirty="0" err="1">
                <a:latin typeface="Times New Roman" panose="02020603050405020304" pitchFamily="18" charset="0"/>
                <a:cs typeface="Times New Roman" panose="02020603050405020304" pitchFamily="18" charset="0"/>
              </a:rPr>
              <a:t>Self-supporting</a:t>
            </a:r>
            <a:r>
              <a:rPr lang="hu-HU" sz="2400" b="1" dirty="0">
                <a:latin typeface="Times New Roman" panose="02020603050405020304" pitchFamily="18" charset="0"/>
                <a:cs typeface="Times New Roman" panose="02020603050405020304" pitchFamily="18" charset="0"/>
              </a:rPr>
              <a:t> </a:t>
            </a:r>
            <a:r>
              <a:rPr lang="hu-HU" sz="2400" b="1" dirty="0" err="1">
                <a:latin typeface="Times New Roman" panose="02020603050405020304" pitchFamily="18" charset="0"/>
                <a:cs typeface="Times New Roman" panose="02020603050405020304" pitchFamily="18" charset="0"/>
              </a:rPr>
              <a:t>students</a:t>
            </a:r>
            <a:endParaRPr lang="hu-HU" sz="2400" b="1"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1635C2-A60A-45B8-A546-29D372982450}"/>
              </a:ext>
            </a:extLst>
          </p:cNvPr>
          <p:cNvSpPr>
            <a:spLocks noGrp="1"/>
          </p:cNvSpPr>
          <p:nvPr>
            <p:ph type="title"/>
          </p:nvPr>
        </p:nvSpPr>
        <p:spPr/>
        <p:txBody>
          <a:bodyPr>
            <a:normAutofit/>
          </a:bodyPr>
          <a:lstStyle/>
          <a:p>
            <a:r>
              <a:rPr lang="hu-HU" sz="3200" b="1" dirty="0" err="1">
                <a:latin typeface="Times New Roman" panose="02020603050405020304" pitchFamily="18" charset="0"/>
                <a:cs typeface="Times New Roman" panose="02020603050405020304" pitchFamily="18" charset="0"/>
              </a:rPr>
              <a:t>How</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register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the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application</a:t>
            </a:r>
            <a:r>
              <a:rPr lang="hu-HU" sz="3200" b="1" dirty="0">
                <a:latin typeface="Times New Roman" panose="02020603050405020304" pitchFamily="18" charset="0"/>
                <a:cs typeface="Times New Roman" panose="02020603050405020304" pitchFamily="18" charset="0"/>
              </a:rPr>
              <a:t> in </a:t>
            </a:r>
            <a:r>
              <a:rPr lang="hu-HU" sz="3200" b="1" dirty="0" err="1">
                <a:latin typeface="Times New Roman" panose="02020603050405020304" pitchFamily="18" charset="0"/>
                <a:cs typeface="Times New Roman" panose="02020603050405020304" pitchFamily="18" charset="0"/>
              </a:rPr>
              <a:t>Neptun</a:t>
            </a:r>
            <a:r>
              <a:rPr lang="hu-HU" sz="3200" b="1" dirty="0">
                <a:latin typeface="Times New Roman" panose="02020603050405020304" pitchFamily="18" charset="0"/>
                <a:cs typeface="Times New Roman" panose="02020603050405020304" pitchFamily="18" charset="0"/>
              </a:rPr>
              <a:t>?</a:t>
            </a:r>
          </a:p>
        </p:txBody>
      </p:sp>
      <p:sp>
        <p:nvSpPr>
          <p:cNvPr id="3" name="Szövegdoboz 2">
            <a:extLst>
              <a:ext uri="{FF2B5EF4-FFF2-40B4-BE49-F238E27FC236}">
                <a16:creationId xmlns:a16="http://schemas.microsoft.com/office/drawing/2014/main" id="{9247129B-F7B5-408A-91F4-A711CC422A45}"/>
              </a:ext>
            </a:extLst>
          </p:cNvPr>
          <p:cNvSpPr txBox="1"/>
          <p:nvPr/>
        </p:nvSpPr>
        <p:spPr>
          <a:xfrm>
            <a:off x="323528" y="1779662"/>
            <a:ext cx="8229600" cy="2708434"/>
          </a:xfrm>
          <a:prstGeom prst="rect">
            <a:avLst/>
          </a:prstGeom>
          <a:noFill/>
        </p:spPr>
        <p:txBody>
          <a:bodyPr wrap="square" rtlCol="0">
            <a:spAutoFit/>
          </a:bodyPr>
          <a:lstStyle/>
          <a:p>
            <a:pPr marL="342900" indent="-342900">
              <a:spcAft>
                <a:spcPts val="1200"/>
              </a:spcAft>
              <a:buAutoNum type="arabicPeriod"/>
            </a:pPr>
            <a:r>
              <a:rPr lang="hu-HU" sz="1600" dirty="0">
                <a:latin typeface="Times New Roman" panose="02020603050405020304" pitchFamily="18" charset="0"/>
                <a:cs typeface="Times New Roman" panose="02020603050405020304" pitchFamily="18" charset="0"/>
              </a:rPr>
              <a:t>In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upper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right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corner</a:t>
            </a:r>
            <a:r>
              <a:rPr lang="hu-HU" sz="1600" dirty="0">
                <a:latin typeface="Times New Roman" panose="02020603050405020304" pitchFamily="18" charset="0"/>
                <a:cs typeface="Times New Roman" panose="02020603050405020304" pitchFamily="18" charset="0"/>
              </a:rPr>
              <a:t> of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NEK </a:t>
            </a:r>
            <a:r>
              <a:rPr lang="hu-HU" sz="1600" dirty="0" err="1">
                <a:latin typeface="Times New Roman" panose="02020603050405020304" pitchFamily="18" charset="0"/>
                <a:cs typeface="Times New Roman" panose="02020603050405020304" pitchFamily="18" charset="0"/>
              </a:rPr>
              <a:t>datasheet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will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find</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series</a:t>
            </a:r>
            <a:r>
              <a:rPr lang="hu-HU" sz="1600" dirty="0">
                <a:latin typeface="Times New Roman" panose="02020603050405020304" pitchFamily="18" charset="0"/>
                <a:cs typeface="Times New Roman" panose="02020603050405020304" pitchFamily="18" charset="0"/>
              </a:rPr>
              <a:t> of </a:t>
            </a:r>
            <a:r>
              <a:rPr lang="hu-HU" sz="1600" dirty="0" err="1">
                <a:latin typeface="Times New Roman" panose="02020603050405020304" pitchFamily="18" charset="0"/>
                <a:cs typeface="Times New Roman" panose="02020603050405020304" pitchFamily="18" charset="0"/>
              </a:rPr>
              <a:t>numbers</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This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number</a:t>
            </a:r>
            <a:r>
              <a:rPr lang="hu-HU" sz="1600" dirty="0">
                <a:latin typeface="Times New Roman" panose="02020603050405020304" pitchFamily="18" charset="0"/>
                <a:cs typeface="Times New Roman" panose="02020603050405020304" pitchFamily="18" charset="0"/>
              </a:rPr>
              <a:t> must be entered </a:t>
            </a:r>
            <a:r>
              <a:rPr lang="hu-HU" sz="1600" dirty="0" err="1">
                <a:latin typeface="Times New Roman" panose="02020603050405020304" pitchFamily="18" charset="0"/>
                <a:cs typeface="Times New Roman" panose="02020603050405020304" pitchFamily="18" charset="0"/>
              </a:rPr>
              <a:t>into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system</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Administration</a:t>
            </a:r>
            <a:r>
              <a:rPr lang="hu-HU" sz="1600" dirty="0">
                <a:latin typeface="Times New Roman" panose="02020603050405020304" pitchFamily="18" charset="0"/>
                <a:cs typeface="Times New Roman" panose="02020603050405020304" pitchFamily="18" charset="0"/>
              </a:rPr>
              <a:t> &gt;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card</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request</a:t>
            </a:r>
            <a:r>
              <a:rPr lang="hu-HU" sz="1600" dirty="0">
                <a:latin typeface="Times New Roman" panose="02020603050405020304" pitchFamily="18" charset="0"/>
                <a:cs typeface="Times New Roman" panose="02020603050405020304" pitchFamily="18" charset="0"/>
              </a:rPr>
              <a:t> &gt; Add </a:t>
            </a:r>
            <a:r>
              <a:rPr lang="hu-HU" sz="1600" dirty="0" err="1">
                <a:latin typeface="Times New Roman" panose="02020603050405020304" pitchFamily="18" charset="0"/>
                <a:cs typeface="Times New Roman" panose="02020603050405020304" pitchFamily="18" charset="0"/>
              </a:rPr>
              <a:t>new</a:t>
            </a:r>
            <a:r>
              <a:rPr lang="hu-HU" sz="1600" dirty="0">
                <a:latin typeface="Times New Roman" panose="02020603050405020304" pitchFamily="18" charset="0"/>
                <a:cs typeface="Times New Roman" panose="02020603050405020304" pitchFamily="18" charset="0"/>
              </a:rPr>
              <a:t> … </a:t>
            </a:r>
            <a:r>
              <a:rPr lang="hu-HU" sz="1600" dirty="0" err="1">
                <a:latin typeface="Times New Roman" panose="02020603050405020304" pitchFamily="18" charset="0"/>
                <a:cs typeface="Times New Roman" panose="02020603050405020304" pitchFamily="18" charset="0"/>
              </a:rPr>
              <a:t>Select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first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application</a:t>
            </a:r>
            <a:r>
              <a:rPr lang="hu-HU" sz="1600" dirty="0">
                <a:latin typeface="Times New Roman" panose="02020603050405020304" pitchFamily="18" charset="0"/>
                <a:cs typeface="Times New Roman" panose="02020603050405020304" pitchFamily="18" charset="0"/>
              </a:rPr>
              <a:t> and </a:t>
            </a:r>
            <a:r>
              <a:rPr lang="hu-HU" sz="1600" dirty="0" err="1">
                <a:latin typeface="Times New Roman" panose="02020603050405020304" pitchFamily="18" charset="0"/>
                <a:cs typeface="Times New Roman" panose="02020603050405020304" pitchFamily="18" charset="0"/>
              </a:rPr>
              <a:t>type</a:t>
            </a:r>
            <a:r>
              <a:rPr lang="hu-HU" sz="1600" dirty="0">
                <a:latin typeface="Times New Roman" panose="02020603050405020304" pitchFamily="18" charset="0"/>
                <a:cs typeface="Times New Roman" panose="02020603050405020304" pitchFamily="18" charset="0"/>
              </a:rPr>
              <a:t> in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NEK </a:t>
            </a:r>
            <a:r>
              <a:rPr lang="hu-HU" sz="1600" dirty="0" err="1">
                <a:latin typeface="Times New Roman" panose="02020603050405020304" pitchFamily="18" charset="0"/>
                <a:cs typeface="Times New Roman" panose="02020603050405020304" pitchFamily="18" charset="0"/>
              </a:rPr>
              <a:t>number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without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hyphens</a:t>
            </a:r>
            <a:r>
              <a:rPr lang="hu-HU" sz="1600" dirty="0">
                <a:latin typeface="Times New Roman" panose="02020603050405020304" pitchFamily="18" charset="0"/>
                <a:cs typeface="Times New Roman" panose="02020603050405020304" pitchFamily="18" charset="0"/>
              </a:rPr>
              <a:t>.</a:t>
            </a: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As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soon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card</a:t>
            </a:r>
            <a:r>
              <a:rPr lang="hu-HU" sz="1600" dirty="0">
                <a:latin typeface="Times New Roman" panose="02020603050405020304" pitchFamily="18" charset="0"/>
                <a:cs typeface="Times New Roman" panose="02020603050405020304" pitchFamily="18" charset="0"/>
              </a:rPr>
              <a:t> is </a:t>
            </a:r>
            <a:r>
              <a:rPr lang="hu-HU" sz="1600" dirty="0" err="1">
                <a:latin typeface="Times New Roman" panose="02020603050405020304" pitchFamily="18" charset="0"/>
                <a:cs typeface="Times New Roman" panose="02020603050405020304" pitchFamily="18" charset="0"/>
              </a:rPr>
              <a:t>available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coordinator</a:t>
            </a:r>
            <a:r>
              <a:rPr lang="hu-HU" sz="1600" dirty="0">
                <a:latin typeface="Times New Roman" panose="02020603050405020304" pitchFamily="18" charset="0"/>
                <a:cs typeface="Times New Roman" panose="02020603050405020304" pitchFamily="18" charset="0"/>
              </a:rPr>
              <a:t> is </a:t>
            </a:r>
            <a:r>
              <a:rPr lang="hu-HU" sz="1600" dirty="0" err="1">
                <a:latin typeface="Times New Roman" panose="02020603050405020304" pitchFamily="18" charset="0"/>
                <a:cs typeface="Times New Roman" panose="02020603050405020304" pitchFamily="18" charset="0"/>
              </a:rPr>
              <a:t>going</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inform</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via</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message</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hu-HU" sz="1600" dirty="0" err="1">
                <a:latin typeface="Times New Roman" panose="02020603050405020304" pitchFamily="18" charset="0"/>
                <a:cs typeface="Times New Roman" panose="02020603050405020304" pitchFamily="18" charset="0"/>
              </a:rPr>
              <a:t>Every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semester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will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get</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message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about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validating</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ID </a:t>
            </a:r>
            <a:r>
              <a:rPr lang="hu-HU" sz="1600" dirty="0" err="1">
                <a:latin typeface="Times New Roman" panose="02020603050405020304" pitchFamily="18" charset="0"/>
                <a:cs typeface="Times New Roman" panose="02020603050405020304" pitchFamily="18" charset="0"/>
              </a:rPr>
              <a:t>card</a:t>
            </a:r>
            <a:endParaRPr lang="hu-HU" sz="16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58942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794A73-C47B-40E8-B045-772B441ADCD6}"/>
              </a:ext>
            </a:extLst>
          </p:cNvPr>
          <p:cNvSpPr txBox="1">
            <a:spLocks/>
          </p:cNvSpPr>
          <p:nvPr/>
        </p:nvSpPr>
        <p:spPr>
          <a:xfrm>
            <a:off x="1475656" y="411510"/>
            <a:ext cx="5486400" cy="20882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1800" b="1" dirty="0" err="1">
                <a:latin typeface="Times New Roman" panose="02020603050405020304" pitchFamily="18" charset="0"/>
                <a:cs typeface="Times New Roman" panose="02020603050405020304" pitchFamily="18" charset="0"/>
              </a:rPr>
              <a:t>How</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to</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register</a:t>
            </a:r>
            <a:r>
              <a:rPr lang="hu-HU" sz="1800" b="1" dirty="0">
                <a:latin typeface="Times New Roman" panose="02020603050405020304" pitchFamily="18" charset="0"/>
                <a:cs typeface="Times New Roman" panose="02020603050405020304" pitchFamily="18" charset="0"/>
              </a:rPr>
              <a:t> </a:t>
            </a:r>
            <a:r>
              <a:rPr lang="hu-HU" sz="1800" b="1" dirty="0" err="1">
                <a:latin typeface="Times New Roman" panose="02020603050405020304" pitchFamily="18" charset="0"/>
                <a:cs typeface="Times New Roman" panose="02020603050405020304" pitchFamily="18" charset="0"/>
              </a:rPr>
              <a:t>the</a:t>
            </a:r>
            <a:r>
              <a:rPr lang="hu-HU" sz="1800" b="1" dirty="0">
                <a:latin typeface="Times New Roman" panose="02020603050405020304" pitchFamily="18" charset="0"/>
                <a:cs typeface="Times New Roman" panose="02020603050405020304" pitchFamily="18" charset="0"/>
              </a:rPr>
              <a:t> NEK </a:t>
            </a:r>
            <a:r>
              <a:rPr lang="hu-HU" sz="1800" b="1" dirty="0" err="1">
                <a:latin typeface="Times New Roman" panose="02020603050405020304" pitchFamily="18" charset="0"/>
                <a:cs typeface="Times New Roman" panose="02020603050405020304" pitchFamily="18" charset="0"/>
              </a:rPr>
              <a:t>number</a:t>
            </a:r>
            <a:r>
              <a:rPr lang="hu-HU" sz="1800" b="1" dirty="0">
                <a:latin typeface="Times New Roman" panose="02020603050405020304" pitchFamily="18" charset="0"/>
                <a:cs typeface="Times New Roman" panose="02020603050405020304" pitchFamily="18" charset="0"/>
              </a:rPr>
              <a:t> in </a:t>
            </a:r>
            <a:r>
              <a:rPr lang="hu-HU" sz="1800" b="1" dirty="0" err="1">
                <a:latin typeface="Times New Roman" panose="02020603050405020304" pitchFamily="18" charset="0"/>
                <a:cs typeface="Times New Roman" panose="02020603050405020304" pitchFamily="18" charset="0"/>
              </a:rPr>
              <a:t>Neptun</a:t>
            </a:r>
            <a:r>
              <a:rPr lang="hu-HU" sz="1800" b="1" dirty="0">
                <a:latin typeface="Times New Roman" panose="02020603050405020304" pitchFamily="18" charset="0"/>
                <a:cs typeface="Times New Roman" panose="02020603050405020304" pitchFamily="18" charset="0"/>
              </a:rPr>
              <a:t>?</a:t>
            </a:r>
          </a:p>
        </p:txBody>
      </p:sp>
      <p:sp>
        <p:nvSpPr>
          <p:cNvPr id="3" name="Cím 2">
            <a:extLst>
              <a:ext uri="{FF2B5EF4-FFF2-40B4-BE49-F238E27FC236}">
                <a16:creationId xmlns:a16="http://schemas.microsoft.com/office/drawing/2014/main" id="{CE3E9F02-D7C2-45C9-B4DC-9C725151A8F5}"/>
              </a:ext>
            </a:extLst>
          </p:cNvPr>
          <p:cNvSpPr>
            <a:spLocks noGrp="1"/>
          </p:cNvSpPr>
          <p:nvPr>
            <p:ph type="title"/>
          </p:nvPr>
        </p:nvSpPr>
        <p:spPr>
          <a:xfrm>
            <a:off x="5220072" y="1779662"/>
            <a:ext cx="5486400" cy="425054"/>
          </a:xfrm>
        </p:spPr>
        <p:txBody>
          <a:bodyPr/>
          <a:lstStyle/>
          <a:p>
            <a:r>
              <a:rPr lang="hu-HU" dirty="0" err="1">
                <a:latin typeface="Times New Roman" panose="02020603050405020304" pitchFamily="18" charset="0"/>
                <a:cs typeface="Times New Roman" panose="02020603050405020304" pitchFamily="18" charset="0"/>
              </a:rPr>
              <a:t>Step</a:t>
            </a:r>
            <a:r>
              <a:rPr lang="hu-HU"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85271134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Téglalap 2"/>
          <p:cNvSpPr/>
          <p:nvPr/>
        </p:nvSpPr>
        <p:spPr>
          <a:xfrm>
            <a:off x="1835696" y="1714494"/>
            <a:ext cx="357190"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 name="Egyenes összekötő nyíllal 6"/>
          <p:cNvCxnSpPr/>
          <p:nvPr/>
        </p:nvCxnSpPr>
        <p:spPr>
          <a:xfrm rot="10800000">
            <a:off x="2267744" y="1855663"/>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2627784" y="1643056"/>
            <a:ext cx="1357322"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here</a:t>
            </a:r>
          </a:p>
        </p:txBody>
      </p:sp>
      <p:sp>
        <p:nvSpPr>
          <p:cNvPr id="2" name="Cím 1">
            <a:extLst>
              <a:ext uri="{FF2B5EF4-FFF2-40B4-BE49-F238E27FC236}">
                <a16:creationId xmlns:a16="http://schemas.microsoft.com/office/drawing/2014/main" id="{2504DC5B-7D99-42E0-88AA-E8BAC95E0C21}"/>
              </a:ext>
            </a:extLst>
          </p:cNvPr>
          <p:cNvSpPr>
            <a:spLocks noGrp="1"/>
          </p:cNvSpPr>
          <p:nvPr>
            <p:ph type="title"/>
          </p:nvPr>
        </p:nvSpPr>
        <p:spPr>
          <a:xfrm>
            <a:off x="4420004" y="1966575"/>
            <a:ext cx="2096212" cy="425054"/>
          </a:xfrm>
        </p:spPr>
        <p:txBody>
          <a:bodyPr/>
          <a:lstStyle/>
          <a:p>
            <a:r>
              <a:rPr lang="hu-HU" dirty="0" err="1">
                <a:latin typeface="Times New Roman" panose="02020603050405020304" pitchFamily="18" charset="0"/>
                <a:cs typeface="Times New Roman" panose="02020603050405020304" pitchFamily="18" charset="0"/>
              </a:rPr>
              <a:t>Step</a:t>
            </a:r>
            <a:r>
              <a:rPr lang="hu-HU" dirty="0">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3133155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2" name="Egyenes összekötő nyíllal 1"/>
          <p:cNvCxnSpPr/>
          <p:nvPr/>
        </p:nvCxnSpPr>
        <p:spPr>
          <a:xfrm rot="10800000">
            <a:off x="6572264" y="2143122"/>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zövegdoboz 2"/>
          <p:cNvSpPr txBox="1"/>
          <p:nvPr/>
        </p:nvSpPr>
        <p:spPr>
          <a:xfrm>
            <a:off x="6929454" y="1711105"/>
            <a:ext cx="2071702" cy="646331"/>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Type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a:t>
            </a:r>
            <a:r>
              <a:rPr lang="hu-HU" dirty="0">
                <a:latin typeface="Times New Roman" panose="02020603050405020304" pitchFamily="18" charset="0"/>
                <a:cs typeface="Times New Roman" panose="02020603050405020304" pitchFamily="18" charset="0"/>
              </a:rPr>
              <a:t> NEK </a:t>
            </a:r>
            <a:r>
              <a:rPr lang="hu-HU" dirty="0" err="1">
                <a:latin typeface="Times New Roman" panose="02020603050405020304" pitchFamily="18" charset="0"/>
                <a:cs typeface="Times New Roman" panose="02020603050405020304" pitchFamily="18" charset="0"/>
              </a:rPr>
              <a:t>number</a:t>
            </a:r>
            <a:endParaRPr lang="hu-HU" dirty="0">
              <a:latin typeface="Times New Roman" panose="02020603050405020304" pitchFamily="18" charset="0"/>
              <a:cs typeface="Times New Roman" panose="02020603050405020304" pitchFamily="18" charset="0"/>
            </a:endParaRPr>
          </a:p>
        </p:txBody>
      </p:sp>
      <p:cxnSp>
        <p:nvCxnSpPr>
          <p:cNvPr id="4" name="Egyenes összekötő nyíllal 3"/>
          <p:cNvCxnSpPr/>
          <p:nvPr/>
        </p:nvCxnSpPr>
        <p:spPr>
          <a:xfrm rot="10800000">
            <a:off x="6572264" y="2571750"/>
            <a:ext cx="28575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zövegdoboz 4"/>
          <p:cNvSpPr txBox="1"/>
          <p:nvPr/>
        </p:nvSpPr>
        <p:spPr>
          <a:xfrm>
            <a:off x="6929454" y="2357436"/>
            <a:ext cx="1928826" cy="1200329"/>
          </a:xfrm>
          <a:prstGeom prst="rect">
            <a:avLst/>
          </a:prstGeom>
          <a:noFill/>
        </p:spPr>
        <p:txBody>
          <a:bodyPr wrap="square" rtlCol="0">
            <a:spAutoFit/>
          </a:bodyPr>
          <a:lstStyle/>
          <a:p>
            <a:pPr>
              <a:spcAft>
                <a:spcPts val="1200"/>
              </a:spcAft>
            </a:pPr>
            <a:r>
              <a:rPr lang="hu-HU" b="1" dirty="0" err="1">
                <a:latin typeface="Times New Roman" panose="02020603050405020304" pitchFamily="18" charset="0"/>
                <a:cs typeface="Times New Roman" panose="02020603050405020304" pitchFamily="18" charset="0"/>
              </a:rPr>
              <a:t>Permanent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address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home</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country’s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address</a:t>
            </a:r>
            <a:r>
              <a:rPr lang="hu-HU" b="1" dirty="0">
                <a:latin typeface="Times New Roman" panose="02020603050405020304" pitchFamily="18" charset="0"/>
                <a:cs typeface="Times New Roman" panose="02020603050405020304" pitchFamily="18" charset="0"/>
              </a:rPr>
              <a:t>!</a:t>
            </a:r>
          </a:p>
        </p:txBody>
      </p:sp>
      <p:cxnSp>
        <p:nvCxnSpPr>
          <p:cNvPr id="13" name="Egyenes összekötő nyíllal 12"/>
          <p:cNvCxnSpPr/>
          <p:nvPr/>
        </p:nvCxnSpPr>
        <p:spPr>
          <a:xfrm rot="5400000" flipH="1" flipV="1">
            <a:off x="2162521" y="4149384"/>
            <a:ext cx="500066"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2411760" y="4398623"/>
            <a:ext cx="21431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2411760" y="4194131"/>
            <a:ext cx="1357322"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here!</a:t>
            </a:r>
          </a:p>
        </p:txBody>
      </p:sp>
      <p:sp>
        <p:nvSpPr>
          <p:cNvPr id="10" name="Cím 9">
            <a:extLst>
              <a:ext uri="{FF2B5EF4-FFF2-40B4-BE49-F238E27FC236}">
                <a16:creationId xmlns:a16="http://schemas.microsoft.com/office/drawing/2014/main" id="{4D3E08B2-9110-40D5-B9D0-28EF40A4EB8F}"/>
              </a:ext>
            </a:extLst>
          </p:cNvPr>
          <p:cNvSpPr>
            <a:spLocks noGrp="1"/>
          </p:cNvSpPr>
          <p:nvPr>
            <p:ph type="title"/>
          </p:nvPr>
        </p:nvSpPr>
        <p:spPr>
          <a:xfrm>
            <a:off x="3203848" y="580037"/>
            <a:ext cx="5486400" cy="425054"/>
          </a:xfrm>
        </p:spPr>
        <p:txBody>
          <a:bodyPr>
            <a:normAutofit/>
          </a:bodyPr>
          <a:lstStyle/>
          <a:p>
            <a:r>
              <a:rPr lang="hu-HU" sz="1800" dirty="0" err="1">
                <a:latin typeface="Times New Roman" panose="02020603050405020304" pitchFamily="18" charset="0"/>
                <a:cs typeface="Times New Roman" panose="02020603050405020304" pitchFamily="18" charset="0"/>
              </a:rPr>
              <a:t>Step</a:t>
            </a:r>
            <a:r>
              <a:rPr lang="hu-HU" sz="1800" dirty="0">
                <a:latin typeface="Times New Roman" panose="02020603050405020304" pitchFamily="18" charset="0"/>
                <a:cs typeface="Times New Roman" panose="02020603050405020304" pitchFamily="18" charset="0"/>
              </a:rPr>
              <a:t> 3. </a:t>
            </a:r>
          </a:p>
        </p:txBody>
      </p:sp>
    </p:spTree>
    <p:extLst>
      <p:ext uri="{BB962C8B-B14F-4D97-AF65-F5344CB8AC3E}">
        <p14:creationId xmlns:p14="http://schemas.microsoft.com/office/powerpoint/2010/main" val="2153882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907882" cy="948068"/>
          </a:xfrm>
        </p:spPr>
        <p:txBody>
          <a:bodyPr>
            <a:noAutofit/>
            <a:scene3d>
              <a:camera prst="orthographicFront"/>
              <a:lightRig rig="threePt" dir="t"/>
            </a:scene3d>
            <a:sp3d extrusionH="57150">
              <a:bevelT w="38100" h="38100"/>
            </a:sp3d>
          </a:bodyPr>
          <a:lstStyle/>
          <a:p>
            <a:pPr algn="l"/>
            <a:r>
              <a:rPr lang="hu-HU" sz="3200" b="1" dirty="0">
                <a:latin typeface="Times New Roman" panose="02020603050405020304" pitchFamily="18" charset="0"/>
                <a:cs typeface="Times New Roman" panose="02020603050405020304" pitchFamily="18" charset="0"/>
              </a:rPr>
              <a:t>Transferring </a:t>
            </a:r>
            <a:r>
              <a:rPr lang="hu-HU" sz="3200" b="1" dirty="0" err="1">
                <a:latin typeface="Times New Roman" panose="02020603050405020304" pitchFamily="18" charset="0"/>
                <a:cs typeface="Times New Roman" panose="02020603050405020304" pitchFamily="18" charset="0"/>
              </a:rPr>
              <a:t>money</a:t>
            </a:r>
            <a:br>
              <a:rPr lang="hu-HU" sz="3200" b="1" dirty="0">
                <a:latin typeface="Times New Roman" panose="02020603050405020304" pitchFamily="18" charset="0"/>
                <a:cs typeface="Times New Roman" panose="02020603050405020304" pitchFamily="18" charset="0"/>
              </a:rPr>
            </a:b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Neptun</a:t>
            </a:r>
            <a:r>
              <a:rPr lang="hu-HU" sz="3200" b="1" dirty="0">
                <a:latin typeface="Times New Roman" panose="02020603050405020304" pitchFamily="18" charset="0"/>
                <a:cs typeface="Times New Roman" panose="02020603050405020304" pitchFamily="18" charset="0"/>
              </a:rPr>
              <a:t> account</a:t>
            </a:r>
          </a:p>
        </p:txBody>
      </p:sp>
      <p:sp>
        <p:nvSpPr>
          <p:cNvPr id="3" name="Szövegdoboz 2"/>
          <p:cNvSpPr txBox="1"/>
          <p:nvPr/>
        </p:nvSpPr>
        <p:spPr>
          <a:xfrm>
            <a:off x="0" y="1928808"/>
            <a:ext cx="9144000" cy="309315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Important note! </a:t>
            </a:r>
            <a:r>
              <a:rPr lang="en-US" sz="1600" dirty="0">
                <a:latin typeface="Times New Roman" panose="02020603050405020304" pitchFamily="18" charset="0"/>
                <a:cs typeface="Times New Roman" panose="02020603050405020304" pitchFamily="18" charset="0"/>
              </a:rPr>
              <a:t>You should place money to </a:t>
            </a:r>
            <a:r>
              <a:rPr lang="en-US" sz="1600" dirty="0" err="1">
                <a:latin typeface="Times New Roman" panose="02020603050405020304" pitchFamily="18" charset="0"/>
                <a:cs typeface="Times New Roman" panose="02020603050405020304" pitchFamily="18" charset="0"/>
              </a:rPr>
              <a:t>Neptun</a:t>
            </a:r>
            <a:r>
              <a:rPr lang="en-US" sz="1600" dirty="0">
                <a:latin typeface="Times New Roman" panose="02020603050405020304" pitchFamily="18" charset="0"/>
                <a:cs typeface="Times New Roman" panose="02020603050405020304" pitchFamily="18" charset="0"/>
              </a:rPr>
              <a:t> account at least </a:t>
            </a:r>
            <a:r>
              <a:rPr lang="en-US" sz="1600" b="1" dirty="0">
                <a:latin typeface="Times New Roman" panose="02020603050405020304" pitchFamily="18" charset="0"/>
                <a:cs typeface="Times New Roman" panose="02020603050405020304" pitchFamily="18" charset="0"/>
              </a:rPr>
              <a:t>3 working days before </a:t>
            </a:r>
            <a:r>
              <a:rPr lang="en-US" sz="1600" dirty="0">
                <a:latin typeface="Times New Roman" panose="02020603050405020304" pitchFamily="18" charset="0"/>
                <a:cs typeface="Times New Roman" panose="02020603050405020304" pitchFamily="18" charset="0"/>
              </a:rPr>
              <a:t>you want to make any money payment in </a:t>
            </a:r>
            <a:r>
              <a:rPr lang="en-US"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a:t>
            </a:r>
          </a:p>
          <a:p>
            <a:pPr marL="342900" indent="-342900">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Placing money to your </a:t>
            </a:r>
            <a:r>
              <a:rPr lang="en-US" sz="1600" b="1" dirty="0" err="1">
                <a:solidFill>
                  <a:srgbClr val="FF0000"/>
                </a:solidFill>
                <a:latin typeface="Times New Roman" panose="02020603050405020304" pitchFamily="18" charset="0"/>
                <a:cs typeface="Times New Roman" panose="02020603050405020304" pitchFamily="18" charset="0"/>
              </a:rPr>
              <a:t>Neptun</a:t>
            </a:r>
            <a:r>
              <a:rPr lang="en-US" sz="1600" b="1" dirty="0">
                <a:solidFill>
                  <a:srgbClr val="FF0000"/>
                </a:solidFill>
                <a:latin typeface="Times New Roman" panose="02020603050405020304" pitchFamily="18" charset="0"/>
                <a:cs typeface="Times New Roman" panose="02020603050405020304" pitchFamily="18" charset="0"/>
              </a:rPr>
              <a:t> account does not mean you paid the necessary payments! </a:t>
            </a:r>
            <a:endParaRPr lang="hu-HU" sz="1600" b="1" dirty="0">
              <a:solidFill>
                <a:srgbClr val="FF0000"/>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An account </a:t>
            </a:r>
            <a:r>
              <a:rPr lang="hu-HU" sz="1600" dirty="0" err="1">
                <a:latin typeface="Times New Roman" panose="02020603050405020304" pitchFamily="18" charset="0"/>
                <a:cs typeface="Times New Roman" panose="02020603050405020304" pitchFamily="18" charset="0"/>
              </a:rPr>
              <a:t>owner’s</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name</a:t>
            </a:r>
            <a:r>
              <a:rPr lang="hu-HU" sz="1600" dirty="0">
                <a:latin typeface="Times New Roman" panose="02020603050405020304" pitchFamily="18" charset="0"/>
                <a:cs typeface="Times New Roman" panose="02020603050405020304" pitchFamily="18" charset="0"/>
              </a:rPr>
              <a:t>: </a:t>
            </a:r>
            <a:r>
              <a:rPr lang="hu-HU" sz="1600" b="1" dirty="0">
                <a:latin typeface="Times New Roman" panose="02020603050405020304" pitchFamily="18" charset="0"/>
                <a:cs typeface="Times New Roman" panose="02020603050405020304" pitchFamily="18" charset="0"/>
              </a:rPr>
              <a:t>Óbudai Egyetem</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Bank</a:t>
            </a:r>
            <a:r>
              <a:rPr lang="hu-HU" sz="1600" b="1"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MBH Bank Nyrt. (MBH)</a:t>
            </a:r>
            <a:endParaRPr lang="hu-HU" sz="1600" b="1"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IBAN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HU16 10300002-13268139-00024900</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SWIFT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MKKBHUHBXXX</a:t>
            </a:r>
          </a:p>
          <a:p>
            <a:pPr marL="285750" indent="-285750">
              <a:spcAft>
                <a:spcPts val="600"/>
              </a:spcAft>
              <a:buFont typeface="Arial" panose="020B0604020202020204" pitchFamily="34" charset="0"/>
              <a:buChar char="•"/>
            </a:pP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Hungarian</a:t>
            </a:r>
            <a:r>
              <a:rPr lang="hu-HU" sz="1600" dirty="0">
                <a:latin typeface="Times New Roman" panose="02020603050405020304" pitchFamily="18" charset="0"/>
                <a:cs typeface="Times New Roman" panose="02020603050405020304" pitchFamily="18" charset="0"/>
              </a:rPr>
              <a:t> bank </a:t>
            </a:r>
            <a:r>
              <a:rPr lang="hu-HU" sz="1600" dirty="0" err="1">
                <a:latin typeface="Times New Roman" panose="02020603050405020304" pitchFamily="18" charset="0"/>
                <a:cs typeface="Times New Roman" panose="02020603050405020304" pitchFamily="18" charset="0"/>
              </a:rPr>
              <a:t>accounts</a:t>
            </a:r>
            <a:r>
              <a:rPr lang="hu-HU" sz="1600" dirty="0">
                <a:latin typeface="Times New Roman" panose="02020603050405020304" pitchFamily="18" charset="0"/>
                <a:cs typeface="Times New Roman" panose="02020603050405020304" pitchFamily="18" charset="0"/>
              </a:rPr>
              <a:t>: </a:t>
            </a:r>
            <a:r>
              <a:rPr lang="hu-HU" sz="1600" b="0" i="0" dirty="0">
                <a:effectLst/>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10300002-13268139-00024900</a:t>
            </a:r>
          </a:p>
          <a:p>
            <a:pPr marL="285750" indent="-285750">
              <a:spcAft>
                <a:spcPts val="600"/>
              </a:spcAft>
              <a:buFont typeface="Arial" panose="020B0604020202020204" pitchFamily="34" charset="0"/>
              <a:buChar char="•"/>
            </a:pPr>
            <a:r>
              <a:rPr lang="hu-HU" sz="1600" dirty="0">
                <a:latin typeface="Times New Roman" panose="02020603050405020304" pitchFamily="18" charset="0"/>
                <a:cs typeface="Times New Roman" panose="02020603050405020304" pitchFamily="18" charset="0"/>
              </a:rPr>
              <a:t>Comment/</a:t>
            </a:r>
            <a:r>
              <a:rPr lang="hu-HU" sz="1600" dirty="0" err="1">
                <a:latin typeface="Times New Roman" panose="02020603050405020304" pitchFamily="18" charset="0"/>
                <a:cs typeface="Times New Roman" panose="02020603050405020304" pitchFamily="18" charset="0"/>
              </a:rPr>
              <a:t>description</a:t>
            </a:r>
            <a:r>
              <a:rPr lang="hu-HU" sz="1600" dirty="0">
                <a:latin typeface="Times New Roman" panose="02020603050405020304" pitchFamily="18" charset="0"/>
                <a:cs typeface="Times New Roman" panose="02020603050405020304" pitchFamily="18" charset="0"/>
              </a:rPr>
              <a:t> of the bank </a:t>
            </a:r>
            <a:r>
              <a:rPr lang="hu-HU" sz="1600" dirty="0" err="1">
                <a:latin typeface="Times New Roman" panose="02020603050405020304" pitchFamily="18" charset="0"/>
                <a:cs typeface="Times New Roman" panose="02020603050405020304" pitchFamily="18" charset="0"/>
              </a:rPr>
              <a:t>transfer</a:t>
            </a:r>
            <a:r>
              <a:rPr lang="hu-HU" sz="1600" dirty="0">
                <a:latin typeface="Times New Roman" panose="02020603050405020304" pitchFamily="18" charset="0"/>
                <a:cs typeface="Times New Roman" panose="02020603050405020304" pitchFamily="18" charset="0"/>
              </a:rPr>
              <a:t>: you </a:t>
            </a:r>
            <a:r>
              <a:rPr lang="hu-HU" sz="1600" dirty="0" err="1">
                <a:latin typeface="Times New Roman" panose="02020603050405020304" pitchFamily="18" charset="0"/>
                <a:cs typeface="Times New Roman" panose="02020603050405020304" pitchFamily="18" charset="0"/>
              </a:rPr>
              <a:t>have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specify</a:t>
            </a:r>
            <a:r>
              <a:rPr lang="hu-HU" sz="1600" dirty="0">
                <a:latin typeface="Times New Roman" panose="02020603050405020304" pitchFamily="18" charset="0"/>
                <a:cs typeface="Times New Roman" panose="02020603050405020304" pitchFamily="18" charset="0"/>
              </a:rPr>
              <a:t> „NK-XXXXXX, FULLNAME”,  </a:t>
            </a:r>
            <a:r>
              <a:rPr lang="hu-HU" sz="1600" dirty="0" err="1">
                <a:latin typeface="Times New Roman" panose="02020603050405020304" pitchFamily="18" charset="0"/>
                <a:cs typeface="Times New Roman" panose="02020603050405020304" pitchFamily="18" charset="0"/>
              </a:rPr>
              <a:t>where</a:t>
            </a:r>
            <a:r>
              <a:rPr lang="hu-HU" sz="1600" dirty="0">
                <a:latin typeface="Times New Roman" panose="02020603050405020304" pitchFamily="18" charset="0"/>
                <a:cs typeface="Times New Roman" panose="02020603050405020304" pitchFamily="18" charset="0"/>
              </a:rPr>
              <a:t> XXXXXX is </a:t>
            </a:r>
            <a:r>
              <a:rPr lang="hu-HU" sz="1600" dirty="0" err="1">
                <a:latin typeface="Times New Roman" panose="02020603050405020304" pitchFamily="18" charset="0"/>
                <a:cs typeface="Times New Roman" panose="02020603050405020304" pitchFamily="18" charset="0"/>
              </a:rPr>
              <a:t>your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Neptun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code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example</a:t>
            </a:r>
            <a:r>
              <a:rPr lang="hu-HU" sz="1600" dirty="0">
                <a:latin typeface="Times New Roman" panose="02020603050405020304" pitchFamily="18" charset="0"/>
                <a:cs typeface="Times New Roman" panose="02020603050405020304" pitchFamily="18" charset="0"/>
              </a:rPr>
              <a:t>: </a:t>
            </a:r>
            <a:r>
              <a:rPr lang="hu-HU" sz="1600" b="1" i="0" dirty="0">
                <a:effectLst/>
                <a:latin typeface="Times New Roman" panose="02020603050405020304" pitchFamily="18" charset="0"/>
                <a:cs typeface="Times New Roman" panose="02020603050405020304" pitchFamily="18" charset="0"/>
              </a:rPr>
              <a:t>NK-UNR05O, Charlotte </a:t>
            </a:r>
            <a:r>
              <a:rPr lang="hu-HU" sz="1600" b="1" i="0" dirty="0" err="1">
                <a:effectLst/>
                <a:latin typeface="Times New Roman" panose="02020603050405020304" pitchFamily="18" charset="0"/>
                <a:cs typeface="Times New Roman" panose="02020603050405020304" pitchFamily="18" charset="0"/>
              </a:rPr>
              <a:t>Brontë</a:t>
            </a:r>
            <a:endParaRPr lang="hu-HU" sz="1600" b="1"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579296" cy="939751"/>
          </a:xfrm>
        </p:spPr>
        <p:txBody>
          <a:bodyPr>
            <a:noAutofit/>
            <a:scene3d>
              <a:camera prst="orthographicFront"/>
              <a:lightRig rig="threePt" dir="t"/>
            </a:scene3d>
            <a:sp3d extrusionH="57150">
              <a:bevelT w="38100" h="38100"/>
            </a:sp3d>
          </a:bodyPr>
          <a:lstStyle/>
          <a:p>
            <a:pPr algn="l"/>
            <a:r>
              <a:rPr lang="hu-HU" sz="3200" b="1" dirty="0">
                <a:latin typeface="Times New Roman" panose="02020603050405020304" pitchFamily="18" charset="0"/>
                <a:cs typeface="Times New Roman" panose="02020603050405020304" pitchFamily="18" charset="0"/>
              </a:rPr>
              <a:t>The </a:t>
            </a:r>
            <a:r>
              <a:rPr lang="hu-HU" sz="3200" b="1" dirty="0" err="1">
                <a:latin typeface="Times New Roman" panose="02020603050405020304" pitchFamily="18" charset="0"/>
                <a:cs typeface="Times New Roman" panose="02020603050405020304" pitchFamily="18" charset="0"/>
              </a:rPr>
              <a:t>process</a:t>
            </a:r>
            <a:br>
              <a:rPr lang="hu-HU" sz="3200" b="1" dirty="0">
                <a:latin typeface="Times New Roman" panose="02020603050405020304" pitchFamily="18" charset="0"/>
                <a:cs typeface="Times New Roman" panose="02020603050405020304" pitchFamily="18" charset="0"/>
              </a:rPr>
            </a:br>
            <a:r>
              <a:rPr lang="hu-HU" sz="3200" b="1" dirty="0">
                <a:latin typeface="Times New Roman" panose="02020603050405020304" pitchFamily="18" charset="0"/>
                <a:cs typeface="Times New Roman" panose="02020603050405020304" pitchFamily="18" charset="0"/>
              </a:rPr>
              <a:t>of </a:t>
            </a:r>
            <a:r>
              <a:rPr lang="hu-HU" sz="3200" b="1" dirty="0" err="1">
                <a:latin typeface="Times New Roman" panose="02020603050405020304" pitchFamily="18" charset="0"/>
                <a:cs typeface="Times New Roman" panose="02020603050405020304" pitchFamily="18" charset="0"/>
              </a:rPr>
              <a:t>retake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exam</a:t>
            </a:r>
            <a:endParaRPr lang="hu-HU" sz="3200" b="1" dirty="0">
              <a:latin typeface="Times New Roman" panose="02020603050405020304" pitchFamily="18" charset="0"/>
              <a:cs typeface="Times New Roman" panose="02020603050405020304" pitchFamily="18" charset="0"/>
            </a:endParaRPr>
          </a:p>
        </p:txBody>
      </p:sp>
      <p:sp>
        <p:nvSpPr>
          <p:cNvPr id="3" name="Szövegdoboz 2"/>
          <p:cNvSpPr txBox="1"/>
          <p:nvPr/>
        </p:nvSpPr>
        <p:spPr>
          <a:xfrm>
            <a:off x="0" y="2859782"/>
            <a:ext cx="9144000" cy="221599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hu-HU" dirty="0">
                <a:latin typeface="Times New Roman" panose="02020603050405020304" pitchFamily="18" charset="0"/>
                <a:cs typeface="Times New Roman" panose="02020603050405020304" pitchFamily="18" charset="0"/>
              </a:rPr>
              <a:t>4.000,- HUF / </a:t>
            </a:r>
            <a:r>
              <a:rPr lang="hu-HU" dirty="0" err="1">
                <a:latin typeface="Times New Roman" panose="02020603050405020304" pitchFamily="18" charset="0"/>
                <a:cs typeface="Times New Roman" panose="02020603050405020304" pitchFamily="18" charset="0"/>
              </a:rPr>
              <a:t>Retake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only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third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a:t>
            </a:r>
            <a:r>
              <a:rPr lang="hu-HU" dirty="0">
                <a:latin typeface="Times New Roman" panose="02020603050405020304" pitchFamily="18" charset="0"/>
                <a:cs typeface="Times New Roman" panose="02020603050405020304" pitchFamily="18" charset="0"/>
              </a:rPr>
              <a:t>. You </a:t>
            </a:r>
            <a:r>
              <a:rPr lang="hu-HU" dirty="0" err="1">
                <a:latin typeface="Times New Roman" panose="02020603050405020304" pitchFamily="18" charset="0"/>
                <a:cs typeface="Times New Roman" panose="02020603050405020304" pitchFamily="18" charset="0"/>
              </a:rPr>
              <a:t>can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register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two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exams</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one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semester</a:t>
            </a:r>
            <a:r>
              <a:rPr lang="hu-HU" dirty="0">
                <a:latin typeface="Times New Roman" panose="02020603050405020304" pitchFamily="18" charset="0"/>
                <a:cs typeface="Times New Roman" panose="02020603050405020304" pitchFamily="18" charset="0"/>
              </a:rPr>
              <a:t> (free of </a:t>
            </a:r>
            <a:r>
              <a:rPr lang="hu-HU" dirty="0" err="1">
                <a:latin typeface="Times New Roman" panose="02020603050405020304" pitchFamily="18" charset="0"/>
                <a:cs typeface="Times New Roman" panose="02020603050405020304" pitchFamily="18" charset="0"/>
              </a:rPr>
              <a:t>charge</a:t>
            </a:r>
            <a:r>
              <a:rPr lang="hu-HU" dirty="0">
                <a:latin typeface="Times New Roman" panose="02020603050405020304" pitchFamily="18" charset="0"/>
                <a:cs typeface="Times New Roman" panose="02020603050405020304" pitchFamily="18" charset="0"/>
              </a:rPr>
              <a:t>)</a:t>
            </a:r>
          </a:p>
          <a:p>
            <a:pPr marL="342900" indent="-342900">
              <a:spcAft>
                <a:spcPts val="1800"/>
              </a:spcAft>
              <a:buFont typeface="Arial" panose="020B0604020202020204" pitchFamily="34" charset="0"/>
              <a:buChar char="•"/>
            </a:pPr>
            <a:r>
              <a:rPr lang="hu-HU" dirty="0">
                <a:latin typeface="Times New Roman" panose="02020603050405020304" pitchFamily="18" charset="0"/>
                <a:cs typeface="Times New Roman" panose="02020603050405020304" pitchFamily="18" charset="0"/>
              </a:rPr>
              <a:t>4.000,- HUF / </a:t>
            </a:r>
            <a:r>
              <a:rPr lang="hu-HU" dirty="0" err="1">
                <a:latin typeface="Times New Roman" panose="02020603050405020304" pitchFamily="18" charset="0"/>
                <a:cs typeface="Times New Roman" panose="02020603050405020304" pitchFamily="18" charset="0"/>
              </a:rPr>
              <a:t>repeat</a:t>
            </a:r>
            <a:r>
              <a:rPr lang="hu-HU" dirty="0">
                <a:latin typeface="Times New Roman" panose="02020603050405020304" pitchFamily="18" charset="0"/>
                <a:cs typeface="Times New Roman" panose="02020603050405020304" pitchFamily="18" charset="0"/>
              </a:rPr>
              <a:t> mid-</a:t>
            </a:r>
            <a:r>
              <a:rPr lang="hu-HU" dirty="0" err="1">
                <a:latin typeface="Times New Roman" panose="02020603050405020304" pitchFamily="18" charset="0"/>
                <a:cs typeface="Times New Roman" panose="02020603050405020304" pitchFamily="18" charset="0"/>
              </a:rPr>
              <a:t>term</a:t>
            </a:r>
            <a:r>
              <a:rPr lang="hu-HU" dirty="0">
                <a:latin typeface="Times New Roman" panose="02020603050405020304" pitchFamily="18" charset="0"/>
                <a:cs typeface="Times New Roman" panose="02020603050405020304" pitchFamily="18" charset="0"/>
              </a:rPr>
              <a:t> mark, </a:t>
            </a:r>
            <a:r>
              <a:rPr lang="hu-HU" dirty="0" err="1">
                <a:latin typeface="Times New Roman" panose="02020603050405020304" pitchFamily="18" charset="0"/>
                <a:cs typeface="Times New Roman" panose="02020603050405020304" pitchFamily="18" charset="0"/>
              </a:rPr>
              <a:t>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Teacher’s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signature</a:t>
            </a:r>
            <a:endParaRPr lang="hu-HU" dirty="0">
              <a:latin typeface="Times New Roman" panose="02020603050405020304" pitchFamily="18" charset="0"/>
              <a:cs typeface="Times New Roman" panose="02020603050405020304" pitchFamily="18" charset="0"/>
            </a:endParaRPr>
          </a:p>
          <a:p>
            <a:pPr marL="342900" indent="-342900">
              <a:spcAft>
                <a:spcPts val="1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 have already taken the exam and the retake exam once, then you will have to pay for all further exam opportunities in the future, before being able to register for any subsequent exams</a:t>
            </a:r>
            <a:endParaRPr lang="hu-HU" dirty="0">
              <a:latin typeface="Times New Roman" panose="02020603050405020304" pitchFamily="18" charset="0"/>
              <a:cs typeface="Times New Roman" panose="02020603050405020304" pitchFamily="18" charset="0"/>
            </a:endParaRPr>
          </a:p>
        </p:txBody>
      </p:sp>
      <p:sp>
        <p:nvSpPr>
          <p:cNvPr id="4" name="Szövegdoboz 3"/>
          <p:cNvSpPr txBox="1"/>
          <p:nvPr/>
        </p:nvSpPr>
        <p:spPr>
          <a:xfrm>
            <a:off x="0" y="1643056"/>
            <a:ext cx="3357586" cy="523220"/>
          </a:xfrm>
          <a:prstGeom prst="rect">
            <a:avLst/>
          </a:prstGeom>
          <a:noFill/>
        </p:spPr>
        <p:txBody>
          <a:bodyPr wrap="square" rtlCol="0">
            <a:spAutoFit/>
          </a:bodyPr>
          <a:lstStyle/>
          <a:p>
            <a:r>
              <a:rPr lang="hu-HU" sz="2800" b="1" dirty="0" err="1">
                <a:latin typeface="Times New Roman" panose="02020603050405020304" pitchFamily="18" charset="0"/>
                <a:cs typeface="Times New Roman" panose="02020603050405020304" pitchFamily="18" charset="0"/>
              </a:rPr>
              <a:t>Prices</a:t>
            </a:r>
            <a:endParaRPr lang="hu-HU" sz="2800" b="1"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8F708F5C-4036-468F-96E8-E8E052D326C4}"/>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Item transcription</a:t>
            </a:r>
            <a:endParaRPr lang="hu-HU" sz="3200" b="1" dirty="0">
              <a:latin typeface="Times New Roman" panose="02020603050405020304" pitchFamily="18" charset="0"/>
              <a:cs typeface="Times New Roman" panose="02020603050405020304" pitchFamily="18" charset="0"/>
            </a:endParaRPr>
          </a:p>
        </p:txBody>
      </p:sp>
      <p:sp>
        <p:nvSpPr>
          <p:cNvPr id="4" name="Tartalom helye 3">
            <a:extLst>
              <a:ext uri="{FF2B5EF4-FFF2-40B4-BE49-F238E27FC236}">
                <a16:creationId xmlns:a16="http://schemas.microsoft.com/office/drawing/2014/main" id="{115D7A22-79B1-4550-BF6A-8A1B037D0E25}"/>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To transcribe a retake exam fee or </a:t>
            </a:r>
            <a:r>
              <a:rPr lang="hu-HU" sz="1800" dirty="0" err="1">
                <a:latin typeface="Times New Roman" panose="02020603050405020304" pitchFamily="18" charset="0"/>
                <a:cs typeface="Times New Roman" panose="02020603050405020304" pitchFamily="18" charset="0"/>
              </a:rPr>
              <a:t>signature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supplement</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fee</a:t>
            </a:r>
            <a:r>
              <a:rPr lang="en-US" sz="1800" dirty="0">
                <a:latin typeface="Times New Roman" panose="02020603050405020304" pitchFamily="18" charset="0"/>
                <a:cs typeface="Times New Roman" panose="02020603050405020304" pitchFamily="18" charset="0"/>
              </a:rPr>
              <a:t>, go to the Finances / Payment and click on the </a:t>
            </a:r>
            <a:r>
              <a:rPr lang="en-US" sz="1800" i="1" dirty="0">
                <a:latin typeface="Times New Roman" panose="02020603050405020304" pitchFamily="18" charset="0"/>
                <a:cs typeface="Times New Roman" panose="02020603050405020304" pitchFamily="18" charset="0"/>
              </a:rPr>
              <a:t>“Transcribe item” </a:t>
            </a:r>
            <a:r>
              <a:rPr lang="en-US" sz="1800" dirty="0">
                <a:latin typeface="Times New Roman" panose="02020603050405020304" pitchFamily="18" charset="0"/>
                <a:cs typeface="Times New Roman" panose="02020603050405020304" pitchFamily="18" charset="0"/>
              </a:rPr>
              <a:t>box</a:t>
            </a:r>
            <a:endParaRPr lang="hu-HU" sz="1800" dirty="0">
              <a:latin typeface="Times New Roman" panose="02020603050405020304" pitchFamily="18" charset="0"/>
              <a:cs typeface="Times New Roman" panose="02020603050405020304" pitchFamily="18" charset="0"/>
            </a:endParaRPr>
          </a:p>
          <a:p>
            <a:pPr marL="0" indent="0">
              <a:buNone/>
            </a:pPr>
            <a:endParaRPr lang="hu-HU"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a:t>
            </a:r>
            <a:r>
              <a:rPr lang="en-US" sz="1800" i="1" dirty="0">
                <a:latin typeface="Times New Roman" panose="02020603050405020304" pitchFamily="18" charset="0"/>
                <a:cs typeface="Times New Roman" panose="02020603050405020304" pitchFamily="18" charset="0"/>
              </a:rPr>
              <a:t>“Transcribe item” </a:t>
            </a:r>
            <a:r>
              <a:rPr lang="en-US" sz="1800" dirty="0">
                <a:latin typeface="Times New Roman" panose="02020603050405020304" pitchFamily="18" charset="0"/>
                <a:cs typeface="Times New Roman" panose="02020603050405020304" pitchFamily="18" charset="0"/>
              </a:rPr>
              <a:t>window will pop up, here you have to select the </a:t>
            </a:r>
            <a:r>
              <a:rPr lang="en-US" sz="1800" dirty="0" err="1">
                <a:latin typeface="Times New Roman" panose="02020603050405020304" pitchFamily="18" charset="0"/>
                <a:cs typeface="Times New Roman" panose="02020603050405020304" pitchFamily="18" charset="0"/>
              </a:rPr>
              <a:t>inpayment</a:t>
            </a:r>
            <a:r>
              <a:rPr lang="en-US" sz="1800" dirty="0">
                <a:latin typeface="Times New Roman" panose="02020603050405020304" pitchFamily="18" charset="0"/>
                <a:cs typeface="Times New Roman" panose="02020603050405020304" pitchFamily="18" charset="0"/>
              </a:rPr>
              <a:t> title: </a:t>
            </a:r>
            <a:r>
              <a:rPr lang="en-US" sz="1800" b="1" dirty="0">
                <a:latin typeface="Times New Roman" panose="02020603050405020304" pitchFamily="18" charset="0"/>
                <a:cs typeface="Times New Roman" panose="02020603050405020304" pitchFamily="18" charset="0"/>
              </a:rPr>
              <a:t>“Retake exam” </a:t>
            </a:r>
            <a:r>
              <a:rPr lang="en-US" sz="1800" dirty="0">
                <a:latin typeface="Times New Roman" panose="02020603050405020304" pitchFamily="18" charset="0"/>
                <a:cs typeface="Times New Roman" panose="02020603050405020304" pitchFamily="18" charset="0"/>
              </a:rPr>
              <a:t>item or a </a:t>
            </a:r>
            <a:r>
              <a:rPr lang="en-US" sz="1800" b="1" dirty="0">
                <a:latin typeface="Times New Roman" panose="02020603050405020304" pitchFamily="18" charset="0"/>
                <a:cs typeface="Times New Roman" panose="02020603050405020304" pitchFamily="18" charset="0"/>
              </a:rPr>
              <a:t>“Service</a:t>
            </a:r>
            <a:r>
              <a:rPr lang="hu-HU" sz="1800" b="1" dirty="0">
                <a:latin typeface="Times New Roman" panose="02020603050405020304" pitchFamily="18" charset="0"/>
                <a:cs typeface="Times New Roman" panose="02020603050405020304" pitchFamily="18" charset="0"/>
              </a:rPr>
              <a:t>” </a:t>
            </a:r>
          </a:p>
          <a:p>
            <a:pPr marL="0" indent="0">
              <a:buNone/>
            </a:pPr>
            <a:endParaRPr lang="hu-HU"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If you have set everything correctly, then click on the </a:t>
            </a:r>
            <a:r>
              <a:rPr lang="en-US" sz="1800" i="1" dirty="0">
                <a:latin typeface="Times New Roman" panose="02020603050405020304" pitchFamily="18" charset="0"/>
                <a:cs typeface="Times New Roman" panose="02020603050405020304" pitchFamily="18" charset="0"/>
              </a:rPr>
              <a:t>“Create item” </a:t>
            </a:r>
            <a:r>
              <a:rPr lang="en-US" sz="1800" dirty="0">
                <a:latin typeface="Times New Roman" panose="02020603050405020304" pitchFamily="18" charset="0"/>
                <a:cs typeface="Times New Roman" panose="02020603050405020304" pitchFamily="18" charset="0"/>
              </a:rPr>
              <a:t>button</a:t>
            </a:r>
            <a:endParaRPr lang="hu-HU" sz="1800" dirty="0">
              <a:latin typeface="Times New Roman" panose="02020603050405020304" pitchFamily="18" charset="0"/>
              <a:cs typeface="Times New Roman" panose="02020603050405020304" pitchFamily="18" charset="0"/>
            </a:endParaRPr>
          </a:p>
          <a:p>
            <a:pPr marL="0" indent="0">
              <a:buNone/>
            </a:pPr>
            <a:endParaRPr lang="hu-HU" sz="1800" dirty="0">
              <a:latin typeface="Times New Roman" panose="02020603050405020304" pitchFamily="18" charset="0"/>
              <a:cs typeface="Times New Roman" panose="02020603050405020304" pitchFamily="18" charset="0"/>
            </a:endParaRPr>
          </a:p>
          <a:p>
            <a:r>
              <a:rPr lang="hu-HU" sz="1800" dirty="0" err="1">
                <a:latin typeface="Times New Roman" panose="02020603050405020304" pitchFamily="18" charset="0"/>
                <a:cs typeface="Times New Roman" panose="02020603050405020304" pitchFamily="18" charset="0"/>
              </a:rPr>
              <a:t>See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the</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screenshots</a:t>
            </a:r>
            <a:r>
              <a:rPr lang="hu-HU" sz="1800" dirty="0">
                <a:latin typeface="Times New Roman" panose="02020603050405020304" pitchFamily="18" charset="0"/>
                <a:cs typeface="Times New Roman" panose="02020603050405020304" pitchFamily="18" charset="0"/>
              </a:rPr>
              <a:t> </a:t>
            </a:r>
            <a:r>
              <a:rPr lang="hu-HU" sz="1800" dirty="0" err="1">
                <a:latin typeface="Times New Roman" panose="02020603050405020304" pitchFamily="18" charset="0"/>
                <a:cs typeface="Times New Roman" panose="02020603050405020304" pitchFamily="18" charset="0"/>
              </a:rPr>
              <a:t>below</a:t>
            </a:r>
            <a:r>
              <a:rPr lang="hu-HU" sz="1800" dirty="0">
                <a:latin typeface="Times New Roman" panose="02020603050405020304" pitchFamily="18" charset="0"/>
                <a:cs typeface="Times New Roman" panose="02020603050405020304" pitchFamily="18" charset="0"/>
              </a:rPr>
              <a:t>!</a:t>
            </a:r>
          </a:p>
          <a:p>
            <a:endParaRPr lang="hu-HU" dirty="0"/>
          </a:p>
        </p:txBody>
      </p:sp>
    </p:spTree>
    <p:extLst>
      <p:ext uri="{BB962C8B-B14F-4D97-AF65-F5344CB8AC3E}">
        <p14:creationId xmlns:p14="http://schemas.microsoft.com/office/powerpoint/2010/main" val="6458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6BE25A-9813-40D0-9F10-7CF8D8457F63}"/>
              </a:ext>
            </a:extLst>
          </p:cNvPr>
          <p:cNvSpPr txBox="1">
            <a:spLocks/>
          </p:cNvSpPr>
          <p:nvPr/>
        </p:nvSpPr>
        <p:spPr>
          <a:xfrm>
            <a:off x="5436096" y="1635646"/>
            <a:ext cx="2096212" cy="7491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err="1">
                <a:latin typeface="Times New Roman" panose="02020603050405020304" pitchFamily="18" charset="0"/>
                <a:cs typeface="Times New Roman" panose="02020603050405020304" pitchFamily="18" charset="0"/>
              </a:rPr>
              <a:t>Step</a:t>
            </a:r>
            <a:r>
              <a:rPr lang="hu-HU" sz="2400" b="1" dirty="0">
                <a:latin typeface="Arial Narrow" panose="020B0606020202030204" pitchFamily="34" charset="0"/>
              </a:rPr>
              <a:t> </a:t>
            </a:r>
            <a:r>
              <a:rPr lang="hu-HU" sz="2400" b="1" dirty="0">
                <a:latin typeface="Times New Roman" panose="02020603050405020304" pitchFamily="18" charset="0"/>
                <a:cs typeface="Times New Roman" panose="02020603050405020304" pitchFamily="18" charset="0"/>
              </a:rPr>
              <a:t>1</a:t>
            </a:r>
            <a:r>
              <a:rPr lang="hu-HU" sz="2400" b="1" dirty="0">
                <a:latin typeface="Arial Narrow" panose="020B0606020202030204" pitchFamily="34" charset="0"/>
              </a:rPr>
              <a:t> </a:t>
            </a:r>
          </a:p>
        </p:txBody>
      </p:sp>
    </p:spTree>
    <p:extLst>
      <p:ext uri="{BB962C8B-B14F-4D97-AF65-F5344CB8AC3E}">
        <p14:creationId xmlns:p14="http://schemas.microsoft.com/office/powerpoint/2010/main" val="24045795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églalap 1"/>
          <p:cNvSpPr/>
          <p:nvPr/>
        </p:nvSpPr>
        <p:spPr>
          <a:xfrm>
            <a:off x="1835696" y="2509916"/>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 name="Egyenes összekötő nyíllal 5"/>
          <p:cNvCxnSpPr/>
          <p:nvPr/>
        </p:nvCxnSpPr>
        <p:spPr>
          <a:xfrm rot="10800000">
            <a:off x="2500297" y="2613033"/>
            <a:ext cx="35719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2874755" y="2412978"/>
            <a:ext cx="1571636" cy="400110"/>
          </a:xfrm>
          <a:prstGeom prst="rect">
            <a:avLst/>
          </a:prstGeom>
          <a:noFill/>
        </p:spPr>
        <p:txBody>
          <a:bodyPr wrap="square" rtlCol="0">
            <a:spAutoFit/>
          </a:bodyPr>
          <a:lstStyle/>
          <a:p>
            <a:r>
              <a:rPr lang="hu-HU" sz="2000" dirty="0" err="1">
                <a:latin typeface="Times New Roman" panose="02020603050405020304" pitchFamily="18" charset="0"/>
                <a:cs typeface="Times New Roman" panose="02020603050405020304" pitchFamily="18" charset="0"/>
              </a:rPr>
              <a:t>Click</a:t>
            </a:r>
            <a:r>
              <a:rPr lang="hu-HU" sz="2000" dirty="0">
                <a:latin typeface="Times New Roman" panose="02020603050405020304" pitchFamily="18" charset="0"/>
                <a:cs typeface="Times New Roman" panose="02020603050405020304" pitchFamily="18" charset="0"/>
              </a:rPr>
              <a:t> here!</a:t>
            </a:r>
          </a:p>
        </p:txBody>
      </p:sp>
      <p:sp>
        <p:nvSpPr>
          <p:cNvPr id="5" name="Cím 1">
            <a:extLst>
              <a:ext uri="{FF2B5EF4-FFF2-40B4-BE49-F238E27FC236}">
                <a16:creationId xmlns:a16="http://schemas.microsoft.com/office/drawing/2014/main" id="{DDA2E626-D29F-423C-8D0E-4323284B04A3}"/>
              </a:ext>
            </a:extLst>
          </p:cNvPr>
          <p:cNvSpPr txBox="1">
            <a:spLocks/>
          </p:cNvSpPr>
          <p:nvPr/>
        </p:nvSpPr>
        <p:spPr>
          <a:xfrm>
            <a:off x="5796136" y="2055433"/>
            <a:ext cx="2096212" cy="7576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err="1">
                <a:latin typeface="Times New Roman" panose="02020603050405020304" pitchFamily="18" charset="0"/>
                <a:cs typeface="Times New Roman" panose="02020603050405020304" pitchFamily="18" charset="0"/>
              </a:rPr>
              <a:t>Step</a:t>
            </a:r>
            <a:r>
              <a:rPr lang="hu-HU" sz="2400" b="1" dirty="0">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1138579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A6A96F-BB8B-4C32-97C7-168B7A19CCE2}"/>
              </a:ext>
            </a:extLst>
          </p:cNvPr>
          <p:cNvSpPr txBox="1">
            <a:spLocks/>
          </p:cNvSpPr>
          <p:nvPr/>
        </p:nvSpPr>
        <p:spPr>
          <a:xfrm>
            <a:off x="6372200" y="915566"/>
            <a:ext cx="2096212" cy="4250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dirty="0" err="1">
                <a:latin typeface="Times New Roman" panose="02020603050405020304" pitchFamily="18" charset="0"/>
                <a:cs typeface="Times New Roman" panose="02020603050405020304" pitchFamily="18" charset="0"/>
              </a:rPr>
              <a:t>Step</a:t>
            </a:r>
            <a:r>
              <a:rPr lang="hu-HU" sz="2800" dirty="0">
                <a:latin typeface="Times New Roman" panose="02020603050405020304" pitchFamily="18" charset="0"/>
                <a:cs typeface="Times New Roman" panose="02020603050405020304" pitchFamily="18" charset="0"/>
              </a:rPr>
              <a:t> 3 </a:t>
            </a:r>
          </a:p>
        </p:txBody>
      </p:sp>
    </p:spTree>
    <p:extLst>
      <p:ext uri="{BB962C8B-B14F-4D97-AF65-F5344CB8AC3E}">
        <p14:creationId xmlns:p14="http://schemas.microsoft.com/office/powerpoint/2010/main" val="282456951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E6CFF2-1508-33E1-6645-B83D928B5AEE}"/>
              </a:ext>
            </a:extLst>
          </p:cNvPr>
          <p:cNvSpPr>
            <a:spLocks noGrp="1"/>
          </p:cNvSpPr>
          <p:nvPr>
            <p:ph type="ctrTitle"/>
          </p:nvPr>
        </p:nvSpPr>
        <p:spPr>
          <a:xfrm>
            <a:off x="539552" y="195486"/>
            <a:ext cx="7772400" cy="1102519"/>
          </a:xfrm>
        </p:spPr>
        <p:txBody>
          <a:bodyPr>
            <a:normAutofit/>
          </a:bodyPr>
          <a:lstStyle/>
          <a:p>
            <a:pPr algn="l"/>
            <a:r>
              <a:rPr lang="hu-HU" sz="3200" b="1" dirty="0" err="1">
                <a:latin typeface="Times New Roman" panose="02020603050405020304" pitchFamily="18" charset="0"/>
                <a:cs typeface="Times New Roman" panose="02020603050405020304" pitchFamily="18" charset="0"/>
              </a:rPr>
              <a:t>Faculty’s</a:t>
            </a:r>
            <a:r>
              <a:rPr lang="hu-HU" sz="3200" b="1" dirty="0">
                <a:latin typeface="Times New Roman" panose="02020603050405020304" pitchFamily="18" charset="0"/>
                <a:cs typeface="Times New Roman" panose="02020603050405020304" pitchFamily="18" charset="0"/>
              </a:rPr>
              <a:t> SH </a:t>
            </a:r>
            <a:r>
              <a:rPr lang="hu-HU" sz="3200" b="1" dirty="0" err="1">
                <a:latin typeface="Times New Roman" panose="02020603050405020304" pitchFamily="18" charset="0"/>
                <a:cs typeface="Times New Roman" panose="02020603050405020304" pitchFamily="18" charset="0"/>
              </a:rPr>
              <a:t>coordinator</a:t>
            </a:r>
            <a:endParaRPr lang="hu-HU" sz="3200" b="1" dirty="0">
              <a:latin typeface="Times New Roman" panose="02020603050405020304" pitchFamily="18" charset="0"/>
              <a:cs typeface="Times New Roman" panose="02020603050405020304" pitchFamily="18" charset="0"/>
            </a:endParaRPr>
          </a:p>
        </p:txBody>
      </p:sp>
      <p:sp>
        <p:nvSpPr>
          <p:cNvPr id="3" name="Alcím 2">
            <a:extLst>
              <a:ext uri="{FF2B5EF4-FFF2-40B4-BE49-F238E27FC236}">
                <a16:creationId xmlns:a16="http://schemas.microsoft.com/office/drawing/2014/main" id="{187FB0BF-B042-C055-7274-E8EE5E216A8E}"/>
              </a:ext>
            </a:extLst>
          </p:cNvPr>
          <p:cNvSpPr>
            <a:spLocks noGrp="1"/>
          </p:cNvSpPr>
          <p:nvPr>
            <p:ph type="subTitle" idx="1"/>
          </p:nvPr>
        </p:nvSpPr>
        <p:spPr>
          <a:xfrm>
            <a:off x="34177" y="1995686"/>
            <a:ext cx="6400800" cy="2322562"/>
          </a:xfrm>
        </p:spPr>
        <p:txBody>
          <a:bodyPr>
            <a:normAutofit fontScale="85000" lnSpcReduction="10000"/>
          </a:bodyPr>
          <a:lstStyle/>
          <a:p>
            <a:pPr algn="l"/>
            <a:r>
              <a:rPr lang="hu-HU" dirty="0">
                <a:solidFill>
                  <a:schemeClr val="tx1"/>
                </a:solidFill>
                <a:latin typeface="Times New Roman" panose="02020603050405020304" pitchFamily="18" charset="0"/>
                <a:cs typeface="Times New Roman" panose="02020603050405020304" pitchFamily="18" charset="0"/>
              </a:rPr>
              <a:t>Dr. Ancza Erzsébet, Vice Dean </a:t>
            </a:r>
            <a:r>
              <a:rPr lang="hu-HU" dirty="0" err="1">
                <a:solidFill>
                  <a:schemeClr val="tx1"/>
                </a:solidFill>
                <a:latin typeface="Times New Roman" panose="02020603050405020304" pitchFamily="18" charset="0"/>
                <a:cs typeface="Times New Roman" panose="02020603050405020304" pitchFamily="18" charset="0"/>
              </a:rPr>
              <a:t>for</a:t>
            </a:r>
            <a:r>
              <a:rPr lang="hu-HU" dirty="0">
                <a:solidFill>
                  <a:schemeClr val="tx1"/>
                </a:solidFill>
                <a:latin typeface="Times New Roman" panose="02020603050405020304" pitchFamily="18" charset="0"/>
                <a:cs typeface="Times New Roman" panose="02020603050405020304" pitchFamily="18" charset="0"/>
              </a:rPr>
              <a:t> Education</a:t>
            </a:r>
          </a:p>
          <a:p>
            <a:pPr algn="l"/>
            <a:endParaRPr lang="hu-HU" dirty="0">
              <a:solidFill>
                <a:schemeClr val="tx1"/>
              </a:solidFill>
              <a:latin typeface="Times New Roman" panose="02020603050405020304" pitchFamily="18" charset="0"/>
              <a:cs typeface="Times New Roman" panose="02020603050405020304" pitchFamily="18" charset="0"/>
            </a:endParaRPr>
          </a:p>
          <a:p>
            <a:pPr algn="l"/>
            <a:r>
              <a:rPr lang="hu-HU" dirty="0" err="1">
                <a:solidFill>
                  <a:schemeClr val="tx1"/>
                </a:solidFill>
                <a:latin typeface="Times New Roman" panose="02020603050405020304" pitchFamily="18" charset="0"/>
                <a:cs typeface="Times New Roman" panose="02020603050405020304" pitchFamily="18" charset="0"/>
              </a:rPr>
              <a:t>Contact</a:t>
            </a:r>
            <a:r>
              <a:rPr lang="hu-HU" dirty="0">
                <a:solidFill>
                  <a:schemeClr val="tx1"/>
                </a:solidFill>
                <a:latin typeface="Times New Roman" panose="02020603050405020304" pitchFamily="18" charset="0"/>
                <a:cs typeface="Times New Roman" panose="02020603050405020304" pitchFamily="18" charset="0"/>
              </a:rPr>
              <a:t> </a:t>
            </a:r>
            <a:r>
              <a:rPr lang="hu-HU" dirty="0" err="1">
                <a:solidFill>
                  <a:schemeClr val="tx1"/>
                </a:solidFill>
                <a:latin typeface="Times New Roman" panose="02020603050405020304" pitchFamily="18" charset="0"/>
                <a:cs typeface="Times New Roman" panose="02020603050405020304" pitchFamily="18" charset="0"/>
              </a:rPr>
              <a:t>information</a:t>
            </a:r>
            <a:r>
              <a:rPr lang="hu-HU" dirty="0">
                <a:solidFill>
                  <a:schemeClr val="tx1"/>
                </a:solidFill>
                <a:latin typeface="Times New Roman" panose="02020603050405020304" pitchFamily="18" charset="0"/>
                <a:cs typeface="Times New Roman" panose="02020603050405020304" pitchFamily="18" charset="0"/>
              </a:rPr>
              <a:t>:</a:t>
            </a:r>
          </a:p>
          <a:p>
            <a:pPr algn="l"/>
            <a:endParaRPr lang="hu-HU" dirty="0">
              <a:solidFill>
                <a:schemeClr val="tx1"/>
              </a:solidFill>
              <a:latin typeface="Times New Roman" panose="02020603050405020304" pitchFamily="18" charset="0"/>
              <a:cs typeface="Times New Roman" panose="02020603050405020304" pitchFamily="18" charset="0"/>
            </a:endParaRPr>
          </a:p>
          <a:p>
            <a:pPr algn="l"/>
            <a:r>
              <a:rPr lang="hu-HU" dirty="0">
                <a:solidFill>
                  <a:schemeClr val="tx1"/>
                </a:solidFill>
                <a:latin typeface="Times New Roman" panose="02020603050405020304" pitchFamily="18" charset="0"/>
                <a:cs typeface="Times New Roman" panose="02020603050405020304" pitchFamily="18" charset="0"/>
              </a:rPr>
              <a:t> ancza.erzsebet@bgk.uni-obuda.hu</a:t>
            </a:r>
          </a:p>
        </p:txBody>
      </p:sp>
    </p:spTree>
    <p:extLst>
      <p:ext uri="{BB962C8B-B14F-4D97-AF65-F5344CB8AC3E}">
        <p14:creationId xmlns:p14="http://schemas.microsoft.com/office/powerpoint/2010/main" val="86065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75DBAF-6D58-4190-B8AD-1FE62368F17E}"/>
              </a:ext>
            </a:extLst>
          </p:cNvPr>
          <p:cNvSpPr txBox="1">
            <a:spLocks/>
          </p:cNvSpPr>
          <p:nvPr/>
        </p:nvSpPr>
        <p:spPr>
          <a:xfrm>
            <a:off x="4716016" y="987574"/>
            <a:ext cx="2384244" cy="9291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b="1" dirty="0" err="1">
                <a:latin typeface="Times New Roman" panose="02020603050405020304" pitchFamily="18" charset="0"/>
                <a:cs typeface="Times New Roman" panose="02020603050405020304" pitchFamily="18" charset="0"/>
              </a:rPr>
              <a:t>Step</a:t>
            </a:r>
            <a:r>
              <a:rPr lang="hu-HU" sz="2800"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0908147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0C304586-9362-4671-B736-1814DD96B748}"/>
              </a:ext>
            </a:extLst>
          </p:cNvPr>
          <p:cNvSpPr>
            <a:spLocks noGrp="1"/>
          </p:cNvSpPr>
          <p:nvPr>
            <p:ph type="title"/>
          </p:nvPr>
        </p:nvSpPr>
        <p:spPr>
          <a:xfrm>
            <a:off x="1187624" y="346496"/>
            <a:ext cx="5486400" cy="425054"/>
          </a:xfrm>
        </p:spPr>
        <p:txBody>
          <a:bodyPr/>
          <a:lstStyle/>
          <a:p>
            <a:r>
              <a:rPr lang="hu-HU" dirty="0" err="1">
                <a:latin typeface="Times New Roman" panose="02020603050405020304" pitchFamily="18" charset="0"/>
                <a:cs typeface="Times New Roman" panose="02020603050405020304" pitchFamily="18" charset="0"/>
              </a:rPr>
              <a:t>Choose</a:t>
            </a:r>
            <a:r>
              <a:rPr lang="hu-HU" dirty="0">
                <a:latin typeface="Times New Roman" panose="02020603050405020304" pitchFamily="18" charset="0"/>
                <a:cs typeface="Times New Roman" panose="02020603050405020304" pitchFamily="18" charset="0"/>
              </a:rPr>
              <a:t> „Service”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supplement</a:t>
            </a:r>
            <a:r>
              <a:rPr lang="hu-H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532250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Egyenes összekötő nyíllal 2"/>
          <p:cNvCxnSpPr/>
          <p:nvPr/>
        </p:nvCxnSpPr>
        <p:spPr>
          <a:xfrm>
            <a:off x="7929586" y="3000378"/>
            <a:ext cx="500066"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zövegdoboz 3"/>
          <p:cNvSpPr txBox="1"/>
          <p:nvPr/>
        </p:nvSpPr>
        <p:spPr>
          <a:xfrm>
            <a:off x="6929454" y="2786064"/>
            <a:ext cx="1071570" cy="369332"/>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Tick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box</a:t>
            </a:r>
            <a:r>
              <a:rPr lang="hu-HU" dirty="0">
                <a:latin typeface="Times New Roman" panose="02020603050405020304" pitchFamily="18" charset="0"/>
                <a:cs typeface="Times New Roman" panose="02020603050405020304" pitchFamily="18" charset="0"/>
              </a:rPr>
              <a:t>!</a:t>
            </a:r>
          </a:p>
        </p:txBody>
      </p:sp>
      <p:cxnSp>
        <p:nvCxnSpPr>
          <p:cNvPr id="6" name="Egyenes összekötő nyíllal 5"/>
          <p:cNvCxnSpPr/>
          <p:nvPr/>
        </p:nvCxnSpPr>
        <p:spPr>
          <a:xfrm rot="5400000" flipH="1" flipV="1">
            <a:off x="8251851" y="3463931"/>
            <a:ext cx="35719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rot="10800000">
            <a:off x="7929586" y="3643320"/>
            <a:ext cx="500066"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6429388" y="3429006"/>
            <a:ext cx="1643074" cy="646331"/>
          </a:xfrm>
          <a:prstGeom prst="rect">
            <a:avLst/>
          </a:prstGeom>
          <a:noFill/>
        </p:spPr>
        <p:txBody>
          <a:bodyPr wrap="square" rtlCol="0">
            <a:spAutoFit/>
          </a:bodyPr>
          <a:lstStyle/>
          <a:p>
            <a:r>
              <a:rPr lang="hu-HU" dirty="0" err="1">
                <a:latin typeface="Times New Roman" panose="02020603050405020304" pitchFamily="18" charset="0"/>
                <a:cs typeface="Times New Roman" panose="02020603050405020304" pitchFamily="18" charset="0"/>
              </a:rPr>
              <a:t>Click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Pay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a:t>
            </a:r>
            <a:r>
              <a:rPr lang="hu-H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8125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95486"/>
            <a:ext cx="8507288" cy="867743"/>
          </a:xfrm>
        </p:spPr>
        <p:txBody>
          <a:bodyPr>
            <a:normAutofit/>
          </a:bodyPr>
          <a:lstStyle/>
          <a:p>
            <a:pPr algn="l"/>
            <a:r>
              <a:rPr lang="hu-HU" sz="3200" b="1" dirty="0" err="1">
                <a:latin typeface="Times New Roman" panose="02020603050405020304" pitchFamily="18" charset="0"/>
                <a:cs typeface="Times New Roman" panose="02020603050405020304" pitchFamily="18" charset="0"/>
              </a:rPr>
              <a:t>Dismissal</a:t>
            </a:r>
            <a:endParaRPr lang="hu-HU" sz="3200" b="1" dirty="0">
              <a:latin typeface="Times New Roman" panose="02020603050405020304" pitchFamily="18" charset="0"/>
              <a:cs typeface="Times New Roman" panose="02020603050405020304" pitchFamily="18" charset="0"/>
            </a:endParaRPr>
          </a:p>
        </p:txBody>
      </p:sp>
      <p:sp>
        <p:nvSpPr>
          <p:cNvPr id="3" name="Szövegdoboz 2"/>
          <p:cNvSpPr txBox="1"/>
          <p:nvPr/>
        </p:nvSpPr>
        <p:spPr>
          <a:xfrm>
            <a:off x="176696" y="915564"/>
            <a:ext cx="8712968" cy="397031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Student Requirement System of </a:t>
            </a:r>
            <a:r>
              <a:rPr lang="en-US" sz="2000" b="1" dirty="0" err="1">
                <a:latin typeface="Times New Roman" panose="02020603050405020304" pitchFamily="18" charset="0"/>
                <a:cs typeface="Times New Roman" panose="02020603050405020304" pitchFamily="18" charset="0"/>
              </a:rPr>
              <a:t>Óbuda</a:t>
            </a:r>
            <a:r>
              <a:rPr lang="en-US" sz="2000" b="1" dirty="0">
                <a:latin typeface="Times New Roman" panose="02020603050405020304" pitchFamily="18" charset="0"/>
                <a:cs typeface="Times New Roman" panose="02020603050405020304" pitchFamily="18" charset="0"/>
              </a:rPr>
              <a:t> University</a:t>
            </a:r>
            <a:endParaRPr lang="hu-HU" sz="2000" b="1"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CHAPTER IV - </a:t>
            </a:r>
            <a:r>
              <a:rPr lang="en-US" dirty="0">
                <a:latin typeface="Times New Roman" panose="02020603050405020304" pitchFamily="18" charset="0"/>
                <a:cs typeface="Times New Roman" panose="02020603050405020304" pitchFamily="18" charset="0"/>
              </a:rPr>
              <a:t>TERMINATION OF THE STUDENT RELATIONSHIP </a:t>
            </a:r>
          </a:p>
          <a:p>
            <a:r>
              <a:rPr lang="hu-HU" dirty="0" err="1">
                <a:latin typeface="Times New Roman" panose="02020603050405020304" pitchFamily="18" charset="0"/>
                <a:cs typeface="Times New Roman" panose="02020603050405020304" pitchFamily="18" charset="0"/>
              </a:rPr>
              <a:t>Section</a:t>
            </a:r>
            <a:r>
              <a:rPr lang="hu-HU" dirty="0">
                <a:latin typeface="Times New Roman" panose="02020603050405020304" pitchFamily="18" charset="0"/>
                <a:cs typeface="Times New Roman" panose="02020603050405020304" pitchFamily="18" charset="0"/>
              </a:rPr>
              <a:t> 27.</a:t>
            </a:r>
          </a:p>
          <a:p>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a:p>
            <a:pPr marL="342900" indent="-342900">
              <a:buAutoNum type="arabicParenBoth"/>
            </a:pPr>
            <a:r>
              <a:rPr lang="en-US" sz="1600" dirty="0">
                <a:latin typeface="Times New Roman" panose="02020603050405020304" pitchFamily="18" charset="0"/>
                <a:cs typeface="Times New Roman" panose="02020603050405020304" pitchFamily="18" charset="0"/>
              </a:rPr>
              <a:t>The student relationship shall terminate</a:t>
            </a:r>
            <a:r>
              <a:rPr lang="hu-HU" sz="1600" dirty="0">
                <a:latin typeface="Times New Roman" panose="02020603050405020304" pitchFamily="18" charset="0"/>
                <a:cs typeface="Times New Roman" panose="02020603050405020304" pitchFamily="18" charset="0"/>
              </a:rPr>
              <a:t>:</a:t>
            </a:r>
          </a:p>
          <a:p>
            <a:pPr marL="342900" indent="-342900">
              <a:buAutoNum type="arabicParenBoth"/>
            </a:pPr>
            <a:endParaRPr lang="hu-HU" sz="1600" dirty="0">
              <a:latin typeface="Times New Roman" panose="02020603050405020304" pitchFamily="18" charset="0"/>
              <a:cs typeface="Times New Roman" panose="02020603050405020304" pitchFamily="18" charset="0"/>
            </a:endParaRPr>
          </a:p>
          <a:p>
            <a:endParaRPr lang="hu-HU" sz="1600" dirty="0">
              <a:latin typeface="Times New Roman" panose="02020603050405020304" pitchFamily="18" charset="0"/>
              <a:cs typeface="Times New Roman" panose="02020603050405020304" pitchFamily="18" charset="0"/>
            </a:endParaRPr>
          </a:p>
          <a:p>
            <a:r>
              <a:rPr lang="hu-H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t>
            </a:r>
            <a:r>
              <a:rPr lang="hu-H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if the student relationship of a student in payment arrears is terminated by the Rector after an unsuccessful demand for payment and an examination of the student’s welfare status, on the day of the decision on termination of the student relationship becoming final</a:t>
            </a:r>
            <a:r>
              <a:rPr lang="hu-HU" sz="1600" dirty="0">
                <a:latin typeface="Times New Roman" panose="02020603050405020304" pitchFamily="18" charset="0"/>
                <a:cs typeface="Times New Roman" panose="02020603050405020304" pitchFamily="18" charset="0"/>
              </a:rPr>
              <a:t>.</a:t>
            </a:r>
          </a:p>
          <a:p>
            <a:endParaRPr lang="hu-HU" sz="1600" dirty="0">
              <a:latin typeface="Times New Roman" panose="02020603050405020304" pitchFamily="18" charset="0"/>
              <a:cs typeface="Times New Roman" panose="02020603050405020304" pitchFamily="18" charset="0"/>
            </a:endParaRPr>
          </a:p>
          <a:p>
            <a:endParaRPr lang="hu-H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 In the event that, following the uninterrupted suspension of the student relationship for two semesters, a student fails to register to an active semester in the absence of the Dean’s permission</a:t>
            </a:r>
            <a:r>
              <a:rPr lang="hu-H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400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05C770F0-D34B-4F12-893C-FE8BB7318F11}"/>
              </a:ext>
            </a:extLst>
          </p:cNvPr>
          <p:cNvSpPr>
            <a:spLocks noGrp="1"/>
          </p:cNvSpPr>
          <p:nvPr>
            <p:ph idx="1"/>
          </p:nvPr>
        </p:nvSpPr>
        <p:spPr>
          <a:xfrm>
            <a:off x="457200" y="555526"/>
            <a:ext cx="8229600" cy="4104456"/>
          </a:xfrm>
        </p:spPr>
        <p:txBody>
          <a:bodyPr>
            <a:normAutofit fontScale="55000" lnSpcReduction="20000"/>
          </a:bodyPr>
          <a:lstStyle/>
          <a:p>
            <a:r>
              <a:rPr lang="en-US" sz="3200" dirty="0">
                <a:latin typeface="Times New Roman" panose="02020603050405020304" pitchFamily="18" charset="0"/>
                <a:cs typeface="Times New Roman" panose="02020603050405020304" pitchFamily="18" charset="0"/>
              </a:rPr>
              <a:t>(4) The University shall also terminate the student relationship by a unilateral statement in case of students</a:t>
            </a:r>
            <a:r>
              <a:rPr lang="hu-HU"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hu-HU"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342900" indent="-342900">
              <a:buAutoNum type="alphaLcParenR"/>
            </a:pPr>
            <a:r>
              <a:rPr lang="en-US" sz="3200" dirty="0">
                <a:latin typeface="Times New Roman" panose="02020603050405020304" pitchFamily="18" charset="0"/>
                <a:cs typeface="Times New Roman" panose="02020603050405020304" pitchFamily="18" charset="0"/>
              </a:rPr>
              <a:t>who fail to fulfill their obligations relating to academic progress as set out in the study and examination regulations and in the curriculum, particularly if, after 4 active semesters following the student’s matriculation, the number of credit points acquired stays below 55 credits at a regular course, and 40 credits at an evening, correspondence, and distance training course (such credits to include, as a maximum, the credit value of optional subjects indicated in the model curriculum),</a:t>
            </a:r>
            <a:endParaRPr lang="hu-HU" sz="3200" dirty="0">
              <a:latin typeface="Times New Roman" panose="02020603050405020304" pitchFamily="18" charset="0"/>
              <a:cs typeface="Times New Roman" panose="02020603050405020304" pitchFamily="18" charset="0"/>
            </a:endParaRPr>
          </a:p>
          <a:p>
            <a:pPr marL="0" indent="0">
              <a:buNone/>
            </a:pPr>
            <a:endParaRPr lang="hu-HU" sz="3200" dirty="0">
              <a:latin typeface="Times New Roman" panose="02020603050405020304" pitchFamily="18" charset="0"/>
              <a:cs typeface="Times New Roman" panose="02020603050405020304" pitchFamily="18" charset="0"/>
            </a:endParaRPr>
          </a:p>
          <a:p>
            <a:pPr marL="342900" indent="-342900">
              <a:buAutoNum type="alphaLcParenR" startAt="5"/>
            </a:pPr>
            <a:r>
              <a:rPr lang="en-US" sz="3200" dirty="0">
                <a:latin typeface="Times New Roman" panose="02020603050405020304" pitchFamily="18" charset="0"/>
                <a:cs typeface="Times New Roman" panose="02020603050405020304" pitchFamily="18" charset="0"/>
              </a:rPr>
              <a:t>where the aggregate number of failed and repeated retake examinations in the same unit of study – requiring an examination to be passed – has reached five (meaning that there are 6 opportunities to take an examination of the same subject).</a:t>
            </a:r>
            <a:endParaRPr lang="hu-HU"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f)</a:t>
            </a:r>
            <a:r>
              <a:rPr lang="hu-H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where the aggregate number of fail marks in the same unit of study – requiring a midyear grade – has reached six (meaning that up to 5 fail marks can be received as midyear grades).</a:t>
            </a:r>
            <a:endParaRPr lang="hu-HU" sz="32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94052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233" y="2067694"/>
            <a:ext cx="9144000" cy="707886"/>
          </a:xfrm>
          <a:prstGeom prst="rect">
            <a:avLst/>
          </a:prstGeom>
          <a:noFill/>
        </p:spPr>
        <p:txBody>
          <a:bodyPr wrap="square" rtlCol="0">
            <a:spAutoFit/>
            <a:scene3d>
              <a:camera prst="orthographicFront"/>
              <a:lightRig rig="threePt" dir="t"/>
            </a:scene3d>
            <a:sp3d extrusionH="57150">
              <a:bevelT w="38100" h="38100"/>
            </a:sp3d>
          </a:bodyPr>
          <a:lstStyle/>
          <a:p>
            <a:r>
              <a:rPr lang="hu-HU" sz="2000" dirty="0" err="1">
                <a:latin typeface="Times New Roman" panose="02020603050405020304" pitchFamily="18" charset="0"/>
                <a:cs typeface="Times New Roman" panose="02020603050405020304" pitchFamily="18" charset="0"/>
              </a:rPr>
              <a:t>Should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you</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need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any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further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information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please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contact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faculty’s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study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coordinator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at</a:t>
            </a:r>
            <a:r>
              <a:rPr lang="hu-HU" sz="2000" dirty="0">
                <a:latin typeface="Times New Roman" panose="02020603050405020304" pitchFamily="18" charset="0"/>
                <a:cs typeface="Times New Roman" panose="02020603050405020304" pitchFamily="18" charset="0"/>
              </a:rPr>
              <a:t> bosak.bettina@uni-obuda.hu!</a:t>
            </a:r>
          </a:p>
        </p:txBody>
      </p:sp>
    </p:spTree>
  </p:cSld>
  <p:clrMapOvr>
    <a:masterClrMapping/>
  </p:clrMapOvr>
  <p:transition spd="slow">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66F593-8B8A-5338-69F2-EB1ED8604A05}"/>
              </a:ext>
            </a:extLst>
          </p:cNvPr>
          <p:cNvSpPr>
            <a:spLocks noGrp="1"/>
          </p:cNvSpPr>
          <p:nvPr>
            <p:ph type="title"/>
          </p:nvPr>
        </p:nvSpPr>
        <p:spPr/>
        <p:txBody>
          <a:bodyPr>
            <a:normAutofit/>
          </a:bodyPr>
          <a:lstStyle/>
          <a:p>
            <a:r>
              <a:rPr lang="hu-HU" sz="3600" b="1" dirty="0" err="1">
                <a:latin typeface="Times New Roman" panose="02020603050405020304" pitchFamily="18" charset="0"/>
                <a:cs typeface="Times New Roman" panose="02020603050405020304" pitchFamily="18" charset="0"/>
              </a:rPr>
              <a:t>Mechatronics</a:t>
            </a:r>
            <a:r>
              <a:rPr lang="hu-HU" sz="3600" b="1" dirty="0">
                <a:latin typeface="Times New Roman" panose="02020603050405020304" pitchFamily="18" charset="0"/>
                <a:cs typeface="Times New Roman" panose="02020603050405020304" pitchFamily="18" charset="0"/>
              </a:rPr>
              <a:t> Institute</a:t>
            </a:r>
          </a:p>
        </p:txBody>
      </p:sp>
      <p:sp>
        <p:nvSpPr>
          <p:cNvPr id="3" name="Tartalom helye 2">
            <a:extLst>
              <a:ext uri="{FF2B5EF4-FFF2-40B4-BE49-F238E27FC236}">
                <a16:creationId xmlns:a16="http://schemas.microsoft.com/office/drawing/2014/main" id="{7CE40ED6-764E-C2C8-B60E-3AC2C34FAEB8}"/>
              </a:ext>
            </a:extLst>
          </p:cNvPr>
          <p:cNvSpPr>
            <a:spLocks noGrp="1"/>
          </p:cNvSpPr>
          <p:nvPr>
            <p:ph idx="1"/>
          </p:nvPr>
        </p:nvSpPr>
        <p:spPr/>
        <p:txBody>
          <a:bodyPr>
            <a:normAutofit/>
          </a:bodyPr>
          <a:lstStyle/>
          <a:p>
            <a:r>
              <a:rPr lang="hu-HU" sz="2400" dirty="0" err="1">
                <a:latin typeface="Times New Roman" panose="02020603050405020304" pitchFamily="18" charset="0"/>
                <a:cs typeface="Times New Roman" panose="02020603050405020304" pitchFamily="18" charset="0"/>
              </a:rPr>
              <a:t>Internship</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related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questions</a:t>
            </a:r>
            <a:endParaRPr lang="hu-HU" sz="2400" dirty="0">
              <a:latin typeface="Times New Roman" panose="02020603050405020304" pitchFamily="18" charset="0"/>
              <a:cs typeface="Times New Roman" panose="02020603050405020304" pitchFamily="18" charset="0"/>
            </a:endParaRPr>
          </a:p>
          <a:p>
            <a:r>
              <a:rPr lang="hu-HU" sz="2400" i="0" dirty="0">
                <a:effectLst/>
                <a:latin typeface="Times New Roman" panose="02020603050405020304" pitchFamily="18" charset="0"/>
                <a:cs typeface="Times New Roman" panose="02020603050405020304" pitchFamily="18" charset="0"/>
              </a:rPr>
              <a:t>Diploma </a:t>
            </a:r>
            <a:r>
              <a:rPr lang="hu-HU" sz="2400" i="0" dirty="0" err="1">
                <a:effectLst/>
                <a:latin typeface="Times New Roman" panose="02020603050405020304" pitchFamily="18" charset="0"/>
                <a:cs typeface="Times New Roman" panose="02020603050405020304" pitchFamily="18" charset="0"/>
              </a:rPr>
              <a:t>work</a:t>
            </a:r>
            <a:r>
              <a:rPr lang="hu-HU" sz="2400" i="0" dirty="0">
                <a:effectLst/>
                <a:latin typeface="Times New Roman" panose="02020603050405020304" pitchFamily="18" charset="0"/>
                <a:cs typeface="Times New Roman" panose="02020603050405020304" pitchFamily="18" charset="0"/>
              </a:rPr>
              <a:t> </a:t>
            </a:r>
          </a:p>
          <a:p>
            <a:r>
              <a:rPr lang="hu-HU" sz="2400" dirty="0" err="1">
                <a:latin typeface="Times New Roman" panose="02020603050405020304" pitchFamily="18" charset="0"/>
                <a:cs typeface="Times New Roman" panose="02020603050405020304" pitchFamily="18" charset="0"/>
              </a:rPr>
              <a:t>State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exam</a:t>
            </a:r>
            <a:endParaRPr lang="hu-HU" sz="2400" dirty="0">
              <a:latin typeface="Times New Roman" panose="02020603050405020304" pitchFamily="18" charset="0"/>
              <a:cs typeface="Times New Roman" panose="02020603050405020304" pitchFamily="18" charset="0"/>
            </a:endParaRPr>
          </a:p>
          <a:p>
            <a:pPr marL="0" indent="0">
              <a:buNone/>
            </a:pPr>
            <a:endParaRPr lang="hu-HU" sz="2400" dirty="0">
              <a:latin typeface="Times New Roman" panose="02020603050405020304" pitchFamily="18" charset="0"/>
              <a:cs typeface="Times New Roman" panose="02020603050405020304" pitchFamily="18" charset="0"/>
            </a:endParaRPr>
          </a:p>
          <a:p>
            <a:r>
              <a:rPr lang="hu-HU" sz="2400" i="0" dirty="0">
                <a:effectLst/>
                <a:latin typeface="Times New Roman" panose="02020603050405020304" pitchFamily="18" charset="0"/>
                <a:cs typeface="Times New Roman" panose="02020603050405020304" pitchFamily="18" charset="0"/>
              </a:rPr>
              <a:t>Head of </a:t>
            </a:r>
            <a:r>
              <a:rPr lang="hu-HU" sz="2400" i="0" dirty="0" err="1">
                <a:effectLst/>
                <a:latin typeface="Times New Roman" panose="02020603050405020304" pitchFamily="18" charset="0"/>
                <a:cs typeface="Times New Roman" panose="02020603050405020304" pitchFamily="18" charset="0"/>
              </a:rPr>
              <a:t>the</a:t>
            </a:r>
            <a:r>
              <a:rPr lang="hu-HU" sz="2400" i="0" dirty="0">
                <a:effectLst/>
                <a:latin typeface="Times New Roman" panose="02020603050405020304" pitchFamily="18" charset="0"/>
                <a:cs typeface="Times New Roman" panose="02020603050405020304" pitchFamily="18" charset="0"/>
              </a:rPr>
              <a:t> Institute: Dr. habil. </a:t>
            </a:r>
            <a:r>
              <a:rPr lang="hu-HU" sz="2400" i="0" dirty="0" err="1">
                <a:effectLst/>
                <a:latin typeface="Times New Roman" panose="02020603050405020304" pitchFamily="18" charset="0"/>
                <a:cs typeface="Times New Roman" panose="02020603050405020304" pitchFamily="18" charset="0"/>
              </a:rPr>
              <a:t>Laufer</a:t>
            </a:r>
            <a:r>
              <a:rPr lang="hu-HU" sz="2400" i="0" dirty="0">
                <a:effectLst/>
                <a:latin typeface="Times New Roman" panose="02020603050405020304" pitchFamily="18" charset="0"/>
                <a:cs typeface="Times New Roman" panose="02020603050405020304" pitchFamily="18" charset="0"/>
              </a:rPr>
              <a:t> Edit</a:t>
            </a:r>
          </a:p>
          <a:p>
            <a:pPr marL="0" indent="0">
              <a:buNone/>
            </a:pPr>
            <a:endParaRPr lang="hu-HU" sz="2400" i="0" dirty="0">
              <a:effectLst/>
              <a:latin typeface="Times New Roman" panose="02020603050405020304" pitchFamily="18" charset="0"/>
              <a:cs typeface="Times New Roman" panose="02020603050405020304" pitchFamily="18" charset="0"/>
            </a:endParaRPr>
          </a:p>
          <a:p>
            <a:r>
              <a:rPr lang="hu-HU" sz="2400" dirty="0" err="1">
                <a:latin typeface="Times New Roman" panose="02020603050405020304" pitchFamily="18" charset="0"/>
                <a:cs typeface="Times New Roman" panose="02020603050405020304" pitchFamily="18" charset="0"/>
              </a:rPr>
              <a:t>Administrator</a:t>
            </a:r>
            <a:r>
              <a:rPr lang="hu-HU" sz="2400" dirty="0">
                <a:latin typeface="Times New Roman" panose="02020603050405020304" pitchFamily="18" charset="0"/>
                <a:cs typeface="Times New Roman" panose="02020603050405020304" pitchFamily="18" charset="0"/>
              </a:rPr>
              <a:t>: Stein Bálint/stein.balint@bgk.uni-obuda.hu</a:t>
            </a:r>
            <a:endParaRPr lang="hu-HU" sz="2400" i="0" dirty="0">
              <a:effectLst/>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7211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8ABE54-C74A-6787-2AC6-9E0E25600F83}"/>
              </a:ext>
            </a:extLst>
          </p:cNvPr>
          <p:cNvSpPr>
            <a:spLocks noGrp="1"/>
          </p:cNvSpPr>
          <p:nvPr>
            <p:ph type="title"/>
          </p:nvPr>
        </p:nvSpPr>
        <p:spPr/>
        <p:txBody>
          <a:bodyPr>
            <a:normAutofit fontScale="90000"/>
          </a:bodyPr>
          <a:lstStyle/>
          <a:p>
            <a:r>
              <a:rPr lang="hu-HU" sz="4000" b="1" dirty="0" err="1">
                <a:latin typeface="Times New Roman" panose="02020603050405020304" pitchFamily="18" charset="0"/>
                <a:cs typeface="Times New Roman" panose="02020603050405020304" pitchFamily="18" charset="0"/>
              </a:rPr>
              <a:t>Patronizing</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professors</a:t>
            </a:r>
            <a:br>
              <a:rPr lang="hu-HU" dirty="0"/>
            </a:br>
            <a:endParaRPr lang="hu-HU" dirty="0"/>
          </a:p>
        </p:txBody>
      </p:sp>
      <p:sp>
        <p:nvSpPr>
          <p:cNvPr id="3" name="Tartalom helye 2">
            <a:extLst>
              <a:ext uri="{FF2B5EF4-FFF2-40B4-BE49-F238E27FC236}">
                <a16:creationId xmlns:a16="http://schemas.microsoft.com/office/drawing/2014/main" id="{2D8DAA45-8B6E-51A1-EA1D-A43656C205BF}"/>
              </a:ext>
            </a:extLst>
          </p:cNvPr>
          <p:cNvSpPr>
            <a:spLocks noGrp="1"/>
          </p:cNvSpPr>
          <p:nvPr>
            <p:ph idx="1"/>
          </p:nvPr>
        </p:nvSpPr>
        <p:spPr>
          <a:xfrm>
            <a:off x="490113" y="1203598"/>
            <a:ext cx="8229600" cy="3394472"/>
          </a:xfrm>
        </p:spPr>
        <p:txBody>
          <a:bodyPr>
            <a:noAutofit/>
          </a:bodyPr>
          <a:lstStyle/>
          <a:p>
            <a:endParaRPr lang="hu-HU" sz="2800" dirty="0">
              <a:latin typeface="Times New Roman" panose="02020603050405020304" pitchFamily="18" charset="0"/>
              <a:cs typeface="Times New Roman" panose="02020603050405020304" pitchFamily="18" charset="0"/>
            </a:endParaRPr>
          </a:p>
          <a:p>
            <a:endParaRPr lang="hu-HU" sz="2800" dirty="0">
              <a:latin typeface="Times New Roman" panose="02020603050405020304" pitchFamily="18" charset="0"/>
              <a:cs typeface="Times New Roman" panose="02020603050405020304" pitchFamily="18" charset="0"/>
            </a:endParaRPr>
          </a:p>
          <a:p>
            <a:r>
              <a:rPr lang="hu-HU" sz="2800" dirty="0">
                <a:latin typeface="Times New Roman" panose="02020603050405020304" pitchFamily="18" charset="0"/>
                <a:cs typeface="Times New Roman" panose="02020603050405020304" pitchFamily="18" charset="0"/>
              </a:rPr>
              <a:t>Dr. Hanka László (</a:t>
            </a:r>
            <a:r>
              <a:rPr lang="hu-HU" sz="2800" dirty="0" err="1">
                <a:latin typeface="Times New Roman" panose="02020603050405020304" pitchFamily="18" charset="0"/>
                <a:cs typeface="Times New Roman" panose="02020603050405020304" pitchFamily="18" charset="0"/>
              </a:rPr>
              <a:t>BSc</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students</a:t>
            </a:r>
            <a:r>
              <a:rPr lang="hu-HU" sz="2800" dirty="0">
                <a:latin typeface="Times New Roman" panose="02020603050405020304" pitchFamily="18" charset="0"/>
                <a:cs typeface="Times New Roman" panose="02020603050405020304" pitchFamily="18" charset="0"/>
              </a:rPr>
              <a:t>) </a:t>
            </a:r>
          </a:p>
          <a:p>
            <a:r>
              <a:rPr lang="hu-HU" sz="2800" dirty="0" err="1">
                <a:latin typeface="Times New Roman" panose="02020603050405020304" pitchFamily="18" charset="0"/>
                <a:cs typeface="Times New Roman" panose="02020603050405020304" pitchFamily="18" charset="0"/>
              </a:rPr>
              <a:t>Contact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information</a:t>
            </a:r>
            <a:r>
              <a:rPr lang="hu-HU" sz="2800" dirty="0">
                <a:latin typeface="Times New Roman" panose="02020603050405020304" pitchFamily="18" charset="0"/>
                <a:cs typeface="Times New Roman" panose="02020603050405020304" pitchFamily="18" charset="0"/>
              </a:rPr>
              <a:t>: </a:t>
            </a:r>
            <a:r>
              <a:rPr lang="hu-HU" sz="2800" dirty="0">
                <a:latin typeface="Times New Roman" panose="02020603050405020304" pitchFamily="18" charset="0"/>
                <a:cs typeface="Times New Roman" panose="02020603050405020304" pitchFamily="18" charset="0"/>
                <a:hlinkClick r:id="rId2"/>
              </a:rPr>
              <a:t>hanka.laszlo@bgk.uni-obuda.hu</a:t>
            </a:r>
            <a:endParaRPr lang="hu-HU" sz="2800" dirty="0">
              <a:latin typeface="Times New Roman" panose="02020603050405020304" pitchFamily="18" charset="0"/>
              <a:cs typeface="Times New Roman" panose="02020603050405020304" pitchFamily="18" charset="0"/>
            </a:endParaRPr>
          </a:p>
          <a:p>
            <a:pPr marL="0" indent="0">
              <a:buNone/>
            </a:pPr>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78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F71203-D9F7-91CE-CC50-85EC3D12CFEC}"/>
              </a:ext>
            </a:extLst>
          </p:cNvPr>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Mentor Program</a:t>
            </a:r>
          </a:p>
        </p:txBody>
      </p:sp>
      <p:sp>
        <p:nvSpPr>
          <p:cNvPr id="3" name="Tartalom helye 2">
            <a:extLst>
              <a:ext uri="{FF2B5EF4-FFF2-40B4-BE49-F238E27FC236}">
                <a16:creationId xmlns:a16="http://schemas.microsoft.com/office/drawing/2014/main" id="{9925CDB7-E399-3900-99D4-8A600B1850B5}"/>
              </a:ext>
            </a:extLst>
          </p:cNvPr>
          <p:cNvSpPr>
            <a:spLocks noGrp="1"/>
          </p:cNvSpPr>
          <p:nvPr>
            <p:ph idx="1"/>
          </p:nvPr>
        </p:nvSpPr>
        <p:spPr/>
        <p:txBody>
          <a:bodyPr>
            <a:normAutofit/>
          </a:bodyPr>
          <a:lstStyle/>
          <a:p>
            <a:r>
              <a:rPr lang="hu-HU" sz="2800" b="1" i="0" dirty="0" err="1">
                <a:solidFill>
                  <a:srgbClr val="333333"/>
                </a:solidFill>
                <a:effectLst/>
                <a:latin typeface="Times New Roman" panose="02020603050405020304" pitchFamily="18" charset="0"/>
                <a:cs typeface="Times New Roman" panose="02020603050405020304" pitchFamily="18" charset="0"/>
              </a:rPr>
              <a:t>first-year</a:t>
            </a:r>
            <a:r>
              <a:rPr lang="hu-HU" sz="2800" b="1" i="0" dirty="0">
                <a:solidFill>
                  <a:srgbClr val="333333"/>
                </a:solidFill>
                <a:effectLst/>
                <a:latin typeface="Times New Roman" panose="02020603050405020304" pitchFamily="18" charset="0"/>
                <a:cs typeface="Times New Roman" panose="02020603050405020304" pitchFamily="18" charset="0"/>
              </a:rPr>
              <a:t> </a:t>
            </a:r>
            <a:r>
              <a:rPr lang="hu-HU" sz="2800" b="1" i="0" dirty="0" err="1">
                <a:solidFill>
                  <a:srgbClr val="333333"/>
                </a:solidFill>
                <a:effectLst/>
                <a:latin typeface="Times New Roman" panose="02020603050405020304" pitchFamily="18" charset="0"/>
                <a:cs typeface="Times New Roman" panose="02020603050405020304" pitchFamily="18" charset="0"/>
              </a:rPr>
              <a:t>student</a:t>
            </a:r>
            <a:r>
              <a:rPr lang="hu-HU" sz="2800" b="1" dirty="0" err="1">
                <a:solidFill>
                  <a:srgbClr val="333333"/>
                </a:solidFill>
                <a:latin typeface="Times New Roman" panose="02020603050405020304" pitchFamily="18" charset="0"/>
                <a:cs typeface="Times New Roman" panose="02020603050405020304" pitchFamily="18" charset="0"/>
              </a:rPr>
              <a:t>s</a:t>
            </a:r>
            <a:r>
              <a:rPr lang="hu-HU" sz="2800" b="1" dirty="0">
                <a:solidFill>
                  <a:srgbClr val="333333"/>
                </a:solidFill>
                <a:latin typeface="Times New Roman" panose="02020603050405020304" pitchFamily="18" charset="0"/>
                <a:cs typeface="Times New Roman" panose="02020603050405020304" pitchFamily="18" charset="0"/>
              </a:rPr>
              <a:t> </a:t>
            </a:r>
            <a:r>
              <a:rPr lang="hu-HU" sz="2800" b="1" dirty="0" err="1">
                <a:solidFill>
                  <a:srgbClr val="333333"/>
                </a:solidFill>
                <a:latin typeface="Times New Roman" panose="02020603050405020304" pitchFamily="18" charset="0"/>
                <a:cs typeface="Times New Roman" panose="02020603050405020304" pitchFamily="18" charset="0"/>
              </a:rPr>
              <a:t>may</a:t>
            </a:r>
            <a:r>
              <a:rPr lang="hu-HU" sz="2800" b="1" dirty="0">
                <a:solidFill>
                  <a:srgbClr val="333333"/>
                </a:solidFill>
                <a:latin typeface="Times New Roman" panose="02020603050405020304" pitchFamily="18" charset="0"/>
                <a:cs typeface="Times New Roman" panose="02020603050405020304" pitchFamily="18" charset="0"/>
              </a:rPr>
              <a:t> </a:t>
            </a:r>
            <a:r>
              <a:rPr lang="en-US" sz="2800" b="1" i="0" dirty="0">
                <a:solidFill>
                  <a:srgbClr val="333333"/>
                </a:solidFill>
                <a:effectLst/>
                <a:latin typeface="Times New Roman" panose="02020603050405020304" pitchFamily="18" charset="0"/>
                <a:cs typeface="Times New Roman" panose="02020603050405020304" pitchFamily="18" charset="0"/>
              </a:rPr>
              <a:t>apply and choose a mentor</a:t>
            </a:r>
            <a:r>
              <a:rPr lang="hu-HU" sz="2800" b="1" i="0" dirty="0">
                <a:solidFill>
                  <a:srgbClr val="333333"/>
                </a:solidFill>
                <a:effectLst/>
                <a:latin typeface="Times New Roman" panose="02020603050405020304" pitchFamily="18" charset="0"/>
                <a:cs typeface="Times New Roman" panose="02020603050405020304" pitchFamily="18" charset="0"/>
              </a:rPr>
              <a:t>: https://shmentor.hu/</a:t>
            </a:r>
            <a:endParaRPr lang="hu-HU" sz="2800" b="1" dirty="0">
              <a:solidFill>
                <a:srgbClr val="333333"/>
              </a:solidFill>
              <a:latin typeface="Times New Roman" panose="02020603050405020304" pitchFamily="18" charset="0"/>
              <a:cs typeface="Times New Roman" panose="02020603050405020304" pitchFamily="18" charset="0"/>
            </a:endParaRPr>
          </a:p>
          <a:p>
            <a:r>
              <a:rPr lang="en-US" sz="2800" b="0" i="0" dirty="0">
                <a:solidFill>
                  <a:srgbClr val="333333"/>
                </a:solidFill>
                <a:effectLst/>
                <a:latin typeface="Times New Roman" panose="02020603050405020304" pitchFamily="18" charset="0"/>
                <a:cs typeface="Times New Roman" panose="02020603050405020304" pitchFamily="18" charset="0"/>
              </a:rPr>
              <a:t>The mentors' responsibility is to assist their mentees in administrative and educational tasks and to help them in getting used to Hungarian transportation, culture, and norms</a:t>
            </a:r>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81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BE96D02E-1388-2F63-3087-F0D82C63D824}"/>
              </a:ext>
            </a:extLst>
          </p:cNvPr>
          <p:cNvSpPr>
            <a:spLocks noGrp="1"/>
          </p:cNvSpPr>
          <p:nvPr>
            <p:ph idx="1"/>
          </p:nvPr>
        </p:nvSpPr>
        <p:spPr/>
        <p:txBody>
          <a:bodyPr>
            <a:norm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These mentors always attend the same university as their mentees and are there for them to provide help with their problems. </a:t>
            </a:r>
            <a:endParaRPr lang="hu-HU" sz="2800" b="0" i="0" dirty="0">
              <a:solidFill>
                <a:srgbClr val="333333"/>
              </a:solidFill>
              <a:effectLst/>
              <a:latin typeface="Times New Roman" panose="02020603050405020304" pitchFamily="18" charset="0"/>
              <a:cs typeface="Times New Roman" panose="02020603050405020304" pitchFamily="18" charset="0"/>
            </a:endParaRPr>
          </a:p>
          <a:p>
            <a:r>
              <a:rPr lang="hu-HU" sz="2800" dirty="0">
                <a:solidFill>
                  <a:srgbClr val="333333"/>
                </a:solidFill>
                <a:latin typeface="Times New Roman" panose="02020603050405020304" pitchFamily="18" charset="0"/>
                <a:cs typeface="Times New Roman" panose="02020603050405020304" pitchFamily="18" charset="0"/>
              </a:rPr>
              <a:t>Head of </a:t>
            </a:r>
            <a:r>
              <a:rPr lang="hu-HU" sz="2800" dirty="0" err="1">
                <a:solidFill>
                  <a:srgbClr val="333333"/>
                </a:solidFill>
                <a:latin typeface="Times New Roman" panose="02020603050405020304" pitchFamily="18" charset="0"/>
                <a:cs typeface="Times New Roman" panose="02020603050405020304" pitchFamily="18" charset="0"/>
              </a:rPr>
              <a:t>the</a:t>
            </a:r>
            <a:r>
              <a:rPr lang="hu-HU" sz="2800" dirty="0">
                <a:solidFill>
                  <a:srgbClr val="333333"/>
                </a:solidFill>
                <a:latin typeface="Times New Roman" panose="02020603050405020304" pitchFamily="18" charset="0"/>
                <a:cs typeface="Times New Roman" panose="02020603050405020304" pitchFamily="18" charset="0"/>
              </a:rPr>
              <a:t> program </a:t>
            </a:r>
            <a:r>
              <a:rPr lang="hu-HU" sz="2800" dirty="0" err="1">
                <a:solidFill>
                  <a:srgbClr val="333333"/>
                </a:solidFill>
                <a:latin typeface="Times New Roman" panose="02020603050405020304" pitchFamily="18" charset="0"/>
                <a:cs typeface="Times New Roman" panose="02020603050405020304" pitchFamily="18" charset="0"/>
              </a:rPr>
              <a:t>at</a:t>
            </a:r>
            <a:r>
              <a:rPr lang="hu-HU" sz="2800" dirty="0">
                <a:solidFill>
                  <a:srgbClr val="333333"/>
                </a:solidFill>
                <a:latin typeface="Times New Roman" panose="02020603050405020304" pitchFamily="18" charset="0"/>
                <a:cs typeface="Times New Roman" panose="02020603050405020304" pitchFamily="18" charset="0"/>
              </a:rPr>
              <a:t> Bánki </a:t>
            </a:r>
            <a:r>
              <a:rPr lang="hu-HU" sz="2800" dirty="0" err="1">
                <a:solidFill>
                  <a:srgbClr val="333333"/>
                </a:solidFill>
                <a:latin typeface="Times New Roman" panose="02020603050405020304" pitchFamily="18" charset="0"/>
                <a:cs typeface="Times New Roman" panose="02020603050405020304" pitchFamily="18" charset="0"/>
              </a:rPr>
              <a:t>Faculty</a:t>
            </a:r>
            <a:r>
              <a:rPr lang="hu-HU" sz="2800" dirty="0">
                <a:solidFill>
                  <a:srgbClr val="333333"/>
                </a:solidFill>
                <a:latin typeface="Times New Roman" panose="02020603050405020304" pitchFamily="18" charset="0"/>
                <a:cs typeface="Times New Roman" panose="02020603050405020304" pitchFamily="18" charset="0"/>
              </a:rPr>
              <a:t>: Horváth Gergő</a:t>
            </a:r>
          </a:p>
          <a:p>
            <a:r>
              <a:rPr lang="hu-HU" sz="2800" dirty="0" err="1">
                <a:solidFill>
                  <a:srgbClr val="333333"/>
                </a:solidFill>
                <a:latin typeface="Times New Roman" panose="02020603050405020304" pitchFamily="18" charset="0"/>
                <a:cs typeface="Times New Roman" panose="02020603050405020304" pitchFamily="18" charset="0"/>
              </a:rPr>
              <a:t>Contact</a:t>
            </a:r>
            <a:r>
              <a:rPr lang="hu-HU" sz="2800" dirty="0">
                <a:solidFill>
                  <a:srgbClr val="333333"/>
                </a:solidFill>
                <a:latin typeface="Times New Roman" panose="02020603050405020304" pitchFamily="18" charset="0"/>
                <a:cs typeface="Times New Roman" panose="02020603050405020304" pitchFamily="18" charset="0"/>
              </a:rPr>
              <a:t> </a:t>
            </a:r>
            <a:r>
              <a:rPr lang="hu-HU" sz="2800" dirty="0" err="1">
                <a:solidFill>
                  <a:srgbClr val="333333"/>
                </a:solidFill>
                <a:latin typeface="Times New Roman" panose="02020603050405020304" pitchFamily="18" charset="0"/>
                <a:cs typeface="Times New Roman" panose="02020603050405020304" pitchFamily="18" charset="0"/>
              </a:rPr>
              <a:t>information</a:t>
            </a:r>
            <a:r>
              <a:rPr lang="hu-HU" sz="2800" dirty="0">
                <a:solidFill>
                  <a:srgbClr val="333333"/>
                </a:solidFill>
                <a:latin typeface="Times New Roman" panose="02020603050405020304" pitchFamily="18" charset="0"/>
                <a:cs typeface="Times New Roman" panose="02020603050405020304" pitchFamily="18" charset="0"/>
              </a:rPr>
              <a:t>: horvath.gergo@hok.uni-obuda.hu</a:t>
            </a:r>
            <a:endParaRPr lang="hu-H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67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229600" cy="857250"/>
          </a:xfrm>
        </p:spPr>
        <p:txBody>
          <a:bodyPr>
            <a:noAutofit/>
            <a:scene3d>
              <a:camera prst="orthographicFront"/>
              <a:lightRig rig="threePt" dir="t"/>
            </a:scene3d>
            <a:sp3d extrusionH="57150">
              <a:bevelT w="38100" h="38100"/>
            </a:sp3d>
          </a:bodyPr>
          <a:lstStyle/>
          <a:p>
            <a:pPr algn="l"/>
            <a:r>
              <a:rPr lang="hu-HU" sz="3200" b="1" dirty="0" err="1">
                <a:latin typeface="Times New Roman" panose="02020603050405020304" pitchFamily="18" charset="0"/>
                <a:cs typeface="Times New Roman" panose="02020603050405020304" pitchFamily="18" charset="0"/>
              </a:rPr>
              <a:t>Registrar’s</a:t>
            </a:r>
            <a:r>
              <a:rPr lang="hu-HU" sz="3200" b="1" dirty="0">
                <a:latin typeface="Times New Roman" panose="02020603050405020304" pitchFamily="18" charset="0"/>
                <a:cs typeface="Times New Roman" panose="02020603050405020304" pitchFamily="18" charset="0"/>
              </a:rPr>
              <a:t> Department</a:t>
            </a:r>
          </a:p>
        </p:txBody>
      </p:sp>
      <p:sp>
        <p:nvSpPr>
          <p:cNvPr id="5" name="Szövegdoboz 4"/>
          <p:cNvSpPr txBox="1"/>
          <p:nvPr/>
        </p:nvSpPr>
        <p:spPr>
          <a:xfrm>
            <a:off x="611560" y="1203598"/>
            <a:ext cx="6624736" cy="2062103"/>
          </a:xfrm>
          <a:prstGeom prst="rect">
            <a:avLst/>
          </a:prstGeom>
          <a:noFill/>
        </p:spPr>
        <p:txBody>
          <a:bodyPr wrap="square" rtlCol="0">
            <a:spAutoFit/>
          </a:bodyPr>
          <a:lstStyle/>
          <a:p>
            <a:pPr marL="285750" indent="-285750" algn="just">
              <a:buFont typeface="Arial" panose="020B0604020202020204" pitchFamily="34" charset="0"/>
              <a:buChar char="•"/>
            </a:pP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The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Registrar’s</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Department is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located</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on</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ground</a:t>
            </a:r>
            <a:r>
              <a:rPr lang="hu-HU" sz="1800" b="1" spc="1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floor</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room</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53</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of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Faculty’s</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building</a:t>
            </a:r>
          </a:p>
          <a:p>
            <a:pPr algn="just"/>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spc="1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opening</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spc="10" dirty="0" err="1">
                <a:effectLst/>
                <a:latin typeface="Times New Roman" panose="02020603050405020304" pitchFamily="18" charset="0"/>
                <a:ea typeface="Calibri" panose="020F0502020204030204" pitchFamily="34" charset="0"/>
                <a:cs typeface="Times New Roman" panose="02020603050405020304" pitchFamily="18" charset="0"/>
              </a:rPr>
              <a:t>hours</a:t>
            </a:r>
            <a:r>
              <a:rPr lang="hu-HU" sz="1800" b="1" spc="1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hu-HU" sz="1800" spc="1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hu-HU" sz="18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hu-HU" sz="2000" dirty="0">
              <a:solidFill>
                <a:schemeClr val="accent1">
                  <a:lumMod val="50000"/>
                </a:schemeClr>
              </a:solidFill>
              <a:latin typeface="Arial Narrow" panose="020B0606020202030204" pitchFamily="34" charset="0"/>
            </a:endParaRPr>
          </a:p>
        </p:txBody>
      </p:sp>
      <p:graphicFrame>
        <p:nvGraphicFramePr>
          <p:cNvPr id="3" name="Táblázat 2">
            <a:extLst>
              <a:ext uri="{FF2B5EF4-FFF2-40B4-BE49-F238E27FC236}">
                <a16:creationId xmlns:a16="http://schemas.microsoft.com/office/drawing/2014/main" id="{6587146B-1B69-420A-A626-5901D1C29C8E}"/>
              </a:ext>
            </a:extLst>
          </p:cNvPr>
          <p:cNvGraphicFramePr>
            <a:graphicFrameLocks noGrp="1"/>
          </p:cNvGraphicFramePr>
          <p:nvPr>
            <p:extLst>
              <p:ext uri="{D42A27DB-BD31-4B8C-83A1-F6EECF244321}">
                <p14:modId xmlns:p14="http://schemas.microsoft.com/office/powerpoint/2010/main" val="3098144190"/>
              </p:ext>
            </p:extLst>
          </p:nvPr>
        </p:nvGraphicFramePr>
        <p:xfrm>
          <a:off x="2267744" y="2926851"/>
          <a:ext cx="3272536" cy="1260475"/>
        </p:xfrm>
        <a:graphic>
          <a:graphicData uri="http://schemas.openxmlformats.org/drawingml/2006/table">
            <a:tbl>
              <a:tblPr firstRow="1" firstCol="1" bandRow="1">
                <a:tableStyleId>{5C22544A-7EE6-4342-B048-85BDC9FD1C3A}</a:tableStyleId>
              </a:tblPr>
              <a:tblGrid>
                <a:gridCol w="934466">
                  <a:extLst>
                    <a:ext uri="{9D8B030D-6E8A-4147-A177-3AD203B41FA5}">
                      <a16:colId xmlns:a16="http://schemas.microsoft.com/office/drawing/2014/main" val="433949184"/>
                    </a:ext>
                  </a:extLst>
                </a:gridCol>
                <a:gridCol w="2338070">
                  <a:extLst>
                    <a:ext uri="{9D8B030D-6E8A-4147-A177-3AD203B41FA5}">
                      <a16:colId xmlns:a16="http://schemas.microsoft.com/office/drawing/2014/main" val="3497745455"/>
                    </a:ext>
                  </a:extLst>
                </a:gridCol>
              </a:tblGrid>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Monday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dirty="0">
                          <a:solidFill>
                            <a:schemeClr val="tx1"/>
                          </a:solidFill>
                          <a:effectLst/>
                          <a:latin typeface="Times New Roman" panose="02020603050405020304" pitchFamily="18" charset="0"/>
                          <a:cs typeface="Times New Roman" panose="02020603050405020304" pitchFamily="18" charset="0"/>
                        </a:rPr>
                        <a:t>08:45-11:45</a:t>
                      </a:r>
                      <a:endParaRPr lang="hu-H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484882088"/>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Tuesday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solidFill>
                            <a:schemeClr val="tx1"/>
                          </a:solidFill>
                          <a:effectLst/>
                          <a:latin typeface="Times New Roman" panose="02020603050405020304" pitchFamily="18" charset="0"/>
                          <a:cs typeface="Times New Roman" panose="02020603050405020304" pitchFamily="18" charset="0"/>
                        </a:rPr>
                        <a:t>CLOSED</a:t>
                      </a:r>
                      <a:endParaRPr lang="hu-HU"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641043633"/>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Wednesday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08:45-11:45</a:t>
                      </a:r>
                      <a:r>
                        <a:rPr lang="hu-HU" sz="1400" dirty="0">
                          <a:effectLst/>
                          <a:latin typeface="Times New Roman" panose="02020603050405020304" pitchFamily="18" charset="0"/>
                          <a:cs typeface="Times New Roman" panose="02020603050405020304" pitchFamily="18" charset="0"/>
                        </a:rPr>
                        <a:t> and </a:t>
                      </a:r>
                      <a:r>
                        <a:rPr lang="hu-HU" sz="1400" b="1" dirty="0">
                          <a:effectLst/>
                          <a:latin typeface="Times New Roman" panose="02020603050405020304" pitchFamily="18" charset="0"/>
                          <a:cs typeface="Times New Roman" panose="02020603050405020304" pitchFamily="18" charset="0"/>
                        </a:rPr>
                        <a:t>13:15-14:30</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998095030"/>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Thursday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CLOSED</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679468328"/>
                  </a:ext>
                </a:extLst>
              </a:tr>
              <a:tr h="252095">
                <a:tc>
                  <a:txBody>
                    <a:bodyPr/>
                    <a:lstStyle/>
                    <a:p>
                      <a:pPr>
                        <a:lnSpc>
                          <a:spcPct val="107000"/>
                        </a:lnSpc>
                        <a:spcAft>
                          <a:spcPts val="800"/>
                        </a:spcAft>
                      </a:pPr>
                      <a:r>
                        <a:rPr lang="hu-HU" sz="1400" b="0" dirty="0" err="1">
                          <a:solidFill>
                            <a:schemeClr val="tx1"/>
                          </a:solidFill>
                          <a:effectLst/>
                          <a:latin typeface="Times New Roman" panose="02020603050405020304" pitchFamily="18" charset="0"/>
                          <a:cs typeface="Times New Roman" panose="02020603050405020304" pitchFamily="18" charset="0"/>
                        </a:rPr>
                        <a:t>Friday</a:t>
                      </a:r>
                      <a:endParaRPr lang="hu-HU"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800"/>
                        </a:spcAft>
                      </a:pPr>
                      <a:r>
                        <a:rPr lang="hu-HU" sz="1400" b="1" dirty="0">
                          <a:effectLst/>
                          <a:latin typeface="Times New Roman" panose="02020603050405020304" pitchFamily="18" charset="0"/>
                          <a:cs typeface="Times New Roman" panose="02020603050405020304" pitchFamily="18" charset="0"/>
                        </a:rPr>
                        <a:t>08:45-11:45</a:t>
                      </a:r>
                      <a:endParaRPr lang="hu-H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2554356923"/>
                  </a:ext>
                </a:extLst>
              </a:tr>
            </a:tbl>
          </a:graphicData>
        </a:graphic>
      </p:graphicFrame>
      <p:sp>
        <p:nvSpPr>
          <p:cNvPr id="4" name="Rectangle 1">
            <a:extLst>
              <a:ext uri="{FF2B5EF4-FFF2-40B4-BE49-F238E27FC236}">
                <a16:creationId xmlns:a16="http://schemas.microsoft.com/office/drawing/2014/main" id="{58D4E3FC-AAD9-4B17-8390-DC65053FF7EA}"/>
              </a:ext>
            </a:extLst>
          </p:cNvPr>
          <p:cNvSpPr>
            <a:spLocks noChangeArrowheads="1"/>
          </p:cNvSpPr>
          <p:nvPr/>
        </p:nvSpPr>
        <p:spPr bwMode="auto">
          <a:xfrm>
            <a:off x="2860675" y="2266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4EB810-714A-4109-AC9B-C1AD74BFB7D6}"/>
              </a:ext>
            </a:extLst>
          </p:cNvPr>
          <p:cNvSpPr>
            <a:spLocks noGrp="1"/>
          </p:cNvSpPr>
          <p:nvPr>
            <p:ph type="title"/>
          </p:nvPr>
        </p:nvSpPr>
        <p:spPr/>
        <p:txBody>
          <a:bodyPr>
            <a:normAutofit/>
          </a:bodyPr>
          <a:lstStyle/>
          <a:p>
            <a:r>
              <a:rPr lang="hu-HU" sz="3200" b="1" dirty="0" err="1">
                <a:latin typeface="Times New Roman" panose="02020603050405020304" pitchFamily="18" charset="0"/>
                <a:cs typeface="Times New Roman" panose="02020603050405020304" pitchFamily="18" charset="0"/>
              </a:rPr>
              <a:t>Registrar’s</a:t>
            </a:r>
            <a:r>
              <a:rPr lang="hu-HU" sz="3200" b="1" dirty="0">
                <a:latin typeface="Times New Roman" panose="02020603050405020304" pitchFamily="18" charset="0"/>
                <a:cs typeface="Times New Roman" panose="02020603050405020304" pitchFamily="18" charset="0"/>
              </a:rPr>
              <a:t> Department</a:t>
            </a:r>
          </a:p>
        </p:txBody>
      </p:sp>
      <p:sp>
        <p:nvSpPr>
          <p:cNvPr id="5" name="Tartalom helye 4">
            <a:extLst>
              <a:ext uri="{FF2B5EF4-FFF2-40B4-BE49-F238E27FC236}">
                <a16:creationId xmlns:a16="http://schemas.microsoft.com/office/drawing/2014/main" id="{EC9E2CB8-E713-4614-9A3A-EA3835EC69D2}"/>
              </a:ext>
            </a:extLst>
          </p:cNvPr>
          <p:cNvSpPr>
            <a:spLocks noGrp="1"/>
          </p:cNvSpPr>
          <p:nvPr>
            <p:ph idx="1"/>
          </p:nvPr>
        </p:nvSpPr>
        <p:spPr>
          <a:xfrm>
            <a:off x="457200" y="1707653"/>
            <a:ext cx="8229600" cy="2886969"/>
          </a:xfrm>
        </p:spPr>
        <p:txBody>
          <a:bodyPr>
            <a:normAutofit/>
          </a:bodyPr>
          <a:lstStyle/>
          <a:p>
            <a:pPr marL="285750" indent="-285750" algn="just">
              <a:buFont typeface="Arial" panose="020B0604020202020204" pitchFamily="34" charset="0"/>
              <a:buChar char="•"/>
            </a:pP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The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office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is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responsible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matters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related</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registration</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issuing</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certificates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academic</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progress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reports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transcripts</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course</a:t>
            </a:r>
            <a:r>
              <a:rPr lang="hu-HU"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900" spc="10" dirty="0" err="1">
                <a:effectLst/>
                <a:latin typeface="Times New Roman" panose="02020603050405020304" pitchFamily="18" charset="0"/>
                <a:ea typeface="Calibri" panose="020F0502020204030204" pitchFamily="34" charset="0"/>
                <a:cs typeface="Times New Roman" panose="02020603050405020304" pitchFamily="18" charset="0"/>
              </a:rPr>
              <a:t>registration</a:t>
            </a:r>
            <a:endParaRPr lang="hu-HU" sz="190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hu-HU" sz="1900" spc="1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hu-HU" sz="1900" spc="10" dirty="0" err="1">
                <a:latin typeface="Times New Roman" panose="02020603050405020304" pitchFamily="18" charset="0"/>
                <a:cs typeface="Times New Roman" panose="02020603050405020304" pitchFamily="18" charset="0"/>
              </a:rPr>
              <a:t>Faculty’s</a:t>
            </a:r>
            <a:r>
              <a:rPr lang="hu-HU" sz="1900" spc="10" dirty="0">
                <a:latin typeface="Times New Roman" panose="02020603050405020304" pitchFamily="18" charset="0"/>
                <a:cs typeface="Times New Roman" panose="02020603050405020304" pitchFamily="18" charset="0"/>
              </a:rPr>
              <a:t> SH </a:t>
            </a:r>
            <a:r>
              <a:rPr lang="hu-HU" sz="1900" spc="10" dirty="0" err="1">
                <a:latin typeface="Times New Roman" panose="02020603050405020304" pitchFamily="18" charset="0"/>
                <a:cs typeface="Times New Roman" panose="02020603050405020304" pitchFamily="18" charset="0"/>
              </a:rPr>
              <a:t>study</a:t>
            </a:r>
            <a:r>
              <a:rPr lang="hu-HU" sz="1900" spc="10" dirty="0">
                <a:latin typeface="Times New Roman" panose="02020603050405020304" pitchFamily="18" charset="0"/>
                <a:cs typeface="Times New Roman" panose="02020603050405020304" pitchFamily="18" charset="0"/>
              </a:rPr>
              <a:t> </a:t>
            </a:r>
            <a:r>
              <a:rPr lang="hu-HU" sz="1900" spc="10" dirty="0" err="1">
                <a:latin typeface="Times New Roman" panose="02020603050405020304" pitchFamily="18" charset="0"/>
                <a:cs typeface="Times New Roman" panose="02020603050405020304" pitchFamily="18" charset="0"/>
              </a:rPr>
              <a:t>coordinator</a:t>
            </a:r>
            <a:r>
              <a:rPr lang="hu-HU" sz="1900" spc="10" dirty="0">
                <a:latin typeface="Times New Roman" panose="02020603050405020304" pitchFamily="18" charset="0"/>
                <a:cs typeface="Times New Roman" panose="02020603050405020304" pitchFamily="18" charset="0"/>
              </a:rPr>
              <a:t>: </a:t>
            </a:r>
            <a:r>
              <a:rPr lang="hu-HU" sz="1900" dirty="0" err="1">
                <a:latin typeface="Times New Roman" panose="02020603050405020304" pitchFamily="18" charset="0"/>
                <a:cs typeface="Times New Roman" panose="02020603050405020304" pitchFamily="18" charset="0"/>
              </a:rPr>
              <a:t>Ms</a:t>
            </a:r>
            <a:r>
              <a:rPr lang="hu-HU" sz="1900" dirty="0">
                <a:latin typeface="Times New Roman" panose="02020603050405020304" pitchFamily="18" charset="0"/>
                <a:cs typeface="Times New Roman" panose="02020603050405020304" pitchFamily="18" charset="0"/>
              </a:rPr>
              <a:t>. Bettina Ildikó Bosák</a:t>
            </a:r>
          </a:p>
          <a:p>
            <a:pPr marL="285750" indent="-285750" algn="just">
              <a:buFont typeface="Arial" panose="020B0604020202020204" pitchFamily="34" charset="0"/>
              <a:buChar char="•"/>
            </a:pPr>
            <a:endParaRPr lang="hu-HU" sz="19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hu-HU" sz="1900" dirty="0" err="1">
                <a:latin typeface="Times New Roman" panose="02020603050405020304" pitchFamily="18" charset="0"/>
                <a:cs typeface="Times New Roman" panose="02020603050405020304" pitchFamily="18" charset="0"/>
              </a:rPr>
              <a:t>Contact</a:t>
            </a:r>
            <a:r>
              <a:rPr lang="hu-HU" sz="1900" dirty="0">
                <a:latin typeface="Times New Roman" panose="02020603050405020304" pitchFamily="18" charset="0"/>
                <a:cs typeface="Times New Roman" panose="02020603050405020304" pitchFamily="18" charset="0"/>
              </a:rPr>
              <a:t> </a:t>
            </a:r>
            <a:r>
              <a:rPr lang="hu-HU" sz="1900" dirty="0" err="1">
                <a:latin typeface="Times New Roman" panose="02020603050405020304" pitchFamily="18" charset="0"/>
                <a:cs typeface="Times New Roman" panose="02020603050405020304" pitchFamily="18" charset="0"/>
              </a:rPr>
              <a:t>information</a:t>
            </a:r>
            <a:r>
              <a:rPr lang="hu-HU" sz="1900" dirty="0">
                <a:latin typeface="Times New Roman" panose="02020603050405020304" pitchFamily="18" charset="0"/>
                <a:cs typeface="Times New Roman" panose="02020603050405020304" pitchFamily="18" charset="0"/>
              </a:rPr>
              <a:t>: bosak.bettina@uni-obuda.hu</a:t>
            </a:r>
          </a:p>
          <a:p>
            <a:pPr algn="just"/>
            <a:endParaRPr lang="hu-HU" sz="32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05152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579296" cy="939751"/>
          </a:xfrm>
        </p:spPr>
        <p:txBody>
          <a:bodyPr>
            <a:normAutofit/>
            <a:scene3d>
              <a:camera prst="orthographicFront"/>
              <a:lightRig rig="threePt" dir="t"/>
            </a:scene3d>
            <a:sp3d extrusionH="57150">
              <a:bevelT w="38100" h="38100"/>
            </a:sp3d>
          </a:bodyPr>
          <a:lstStyle/>
          <a:p>
            <a:pPr algn="l"/>
            <a:r>
              <a:rPr lang="hu-HU" sz="3200" b="1" dirty="0" err="1">
                <a:latin typeface="Times New Roman" panose="02020603050405020304" pitchFamily="18" charset="0"/>
                <a:cs typeface="Times New Roman" panose="02020603050405020304" pitchFamily="18" charset="0"/>
              </a:rPr>
              <a:t>How</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to</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apply</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for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permanent</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student</a:t>
            </a:r>
            <a:r>
              <a:rPr lang="hu-HU" sz="3200" b="1" dirty="0">
                <a:latin typeface="Times New Roman" panose="02020603050405020304" pitchFamily="18" charset="0"/>
                <a:cs typeface="Times New Roman" panose="02020603050405020304" pitchFamily="18" charset="0"/>
              </a:rPr>
              <a:t> ID </a:t>
            </a:r>
            <a:r>
              <a:rPr lang="hu-HU" sz="3200" b="1" dirty="0" err="1">
                <a:latin typeface="Times New Roman" panose="02020603050405020304" pitchFamily="18" charset="0"/>
                <a:cs typeface="Times New Roman" panose="02020603050405020304" pitchFamily="18" charset="0"/>
              </a:rPr>
              <a:t>card</a:t>
            </a:r>
            <a:r>
              <a:rPr lang="hu-HU" sz="3200" b="1" dirty="0">
                <a:latin typeface="Times New Roman" panose="02020603050405020304" pitchFamily="18" charset="0"/>
                <a:cs typeface="Times New Roman" panose="02020603050405020304" pitchFamily="18" charset="0"/>
              </a:rPr>
              <a:t>?</a:t>
            </a:r>
          </a:p>
        </p:txBody>
      </p:sp>
      <p:sp>
        <p:nvSpPr>
          <p:cNvPr id="3" name="Szövegdoboz 2"/>
          <p:cNvSpPr txBox="1"/>
          <p:nvPr/>
        </p:nvSpPr>
        <p:spPr>
          <a:xfrm>
            <a:off x="467544" y="1131590"/>
            <a:ext cx="8208912" cy="3416320"/>
          </a:xfrm>
          <a:prstGeom prst="rect">
            <a:avLst/>
          </a:prstGeom>
          <a:noFill/>
        </p:spPr>
        <p:txBody>
          <a:bodyPr wrap="square" rtlCol="0">
            <a:spAutoFit/>
          </a:bodyPr>
          <a:lstStyle/>
          <a:p>
            <a:pPr marL="342900" indent="-342900">
              <a:spcAft>
                <a:spcPts val="1200"/>
              </a:spcAft>
              <a:buAutoNum type="arabicPeriod"/>
            </a:pPr>
            <a:r>
              <a:rPr lang="en-US" sz="1600" b="0" i="0" dirty="0">
                <a:effectLst/>
                <a:latin typeface="Times New Roman" panose="02020603050405020304" pitchFamily="18" charset="0"/>
                <a:cs typeface="Times New Roman" panose="02020603050405020304" pitchFamily="18" charset="0"/>
              </a:rPr>
              <a:t>If  a student </a:t>
            </a:r>
            <a:r>
              <a:rPr lang="en-US" sz="1600" b="0" i="0" dirty="0" err="1">
                <a:effectLst/>
                <a:latin typeface="Times New Roman" panose="02020603050405020304" pitchFamily="18" charset="0"/>
                <a:cs typeface="Times New Roman" panose="02020603050405020304" pitchFamily="18" charset="0"/>
              </a:rPr>
              <a:t>sta</a:t>
            </a:r>
            <a:r>
              <a:rPr lang="hu-HU" sz="1600" b="0" i="0" dirty="0" err="1">
                <a:effectLst/>
                <a:latin typeface="Times New Roman" panose="02020603050405020304" pitchFamily="18" charset="0"/>
                <a:cs typeface="Times New Roman" panose="02020603050405020304" pitchFamily="18" charset="0"/>
              </a:rPr>
              <a:t>ys</a:t>
            </a:r>
            <a:r>
              <a:rPr lang="en-US" sz="1600" b="0" i="0" dirty="0">
                <a:effectLst/>
                <a:latin typeface="Times New Roman" panose="02020603050405020304" pitchFamily="18" charset="0"/>
                <a:cs typeface="Times New Roman" panose="02020603050405020304" pitchFamily="18" charset="0"/>
              </a:rPr>
              <a:t> at </a:t>
            </a:r>
            <a:r>
              <a:rPr lang="hu-HU" sz="1600" b="0" i="0" dirty="0">
                <a:effectLst/>
                <a:latin typeface="Times New Roman" panose="02020603050405020304" pitchFamily="18" charset="0"/>
                <a:cs typeface="Times New Roman" panose="02020603050405020304" pitchFamily="18" charset="0"/>
              </a:rPr>
              <a:t>Óbuda University</a:t>
            </a:r>
            <a:r>
              <a:rPr lang="en-US" sz="1600" b="0" i="0" dirty="0">
                <a:effectLst/>
                <a:latin typeface="Times New Roman" panose="02020603050405020304" pitchFamily="18" charset="0"/>
                <a:cs typeface="Times New Roman" panose="02020603050405020304" pitchFamily="18" charset="0"/>
              </a:rPr>
              <a:t> longer than 12 months,</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full-time students), </a:t>
            </a:r>
            <a:r>
              <a:rPr lang="hu-HU" sz="1600" b="0" i="0" dirty="0" err="1">
                <a:effectLst/>
                <a:latin typeface="Times New Roman" panose="02020603050405020304" pitchFamily="18" charset="0"/>
                <a:cs typeface="Times New Roman" panose="02020603050405020304" pitchFamily="18" charset="0"/>
              </a:rPr>
              <a:t>one</a:t>
            </a:r>
            <a:r>
              <a:rPr lang="en-US" sz="1600" b="0" i="0" dirty="0">
                <a:effectLst/>
                <a:latin typeface="Times New Roman" panose="02020603050405020304" pitchFamily="18" charset="0"/>
                <a:cs typeface="Times New Roman" panose="02020603050405020304" pitchFamily="18" charset="0"/>
              </a:rPr>
              <a:t> c</a:t>
            </a:r>
            <a:r>
              <a:rPr lang="hu-HU" sz="1600" b="0" i="0" dirty="0" err="1">
                <a:effectLst/>
                <a:latin typeface="Times New Roman" panose="02020603050405020304" pitchFamily="18" charset="0"/>
                <a:cs typeface="Times New Roman" panose="02020603050405020304" pitchFamily="18" charset="0"/>
              </a:rPr>
              <a:t>annot</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have a temporary student certificate without making an application for a permanent student car</a:t>
            </a:r>
            <a:r>
              <a:rPr lang="hu-HU" sz="1600" b="0" i="0" dirty="0">
                <a:effectLst/>
                <a:latin typeface="Times New Roman" panose="02020603050405020304" pitchFamily="18" charset="0"/>
                <a:cs typeface="Times New Roman" panose="02020603050405020304" pitchFamily="18" charset="0"/>
              </a:rPr>
              <a:t>d!!!</a:t>
            </a:r>
          </a:p>
          <a:p>
            <a:pPr marL="342900" indent="-342900">
              <a:spcAft>
                <a:spcPts val="1200"/>
              </a:spcAft>
              <a:buAutoNum type="arabicPeriod"/>
            </a:pPr>
            <a:r>
              <a:rPr lang="hu-HU" sz="1600" dirty="0">
                <a:latin typeface="Times New Roman" panose="02020603050405020304" pitchFamily="18" charset="0"/>
                <a:cs typeface="Times New Roman" panose="02020603050405020304" pitchFamily="18" charset="0"/>
              </a:rPr>
              <a:t>Go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 </a:t>
            </a:r>
            <a:r>
              <a:rPr lang="hu-HU" sz="1600" dirty="0" err="1">
                <a:latin typeface="Times New Roman" panose="02020603050405020304" pitchFamily="18" charset="0"/>
                <a:cs typeface="Times New Roman" panose="02020603050405020304" pitchFamily="18" charset="0"/>
              </a:rPr>
              <a:t>central</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bureau</a:t>
            </a:r>
            <a:r>
              <a:rPr lang="hu-HU" sz="1600" dirty="0">
                <a:latin typeface="Times New Roman" panose="02020603050405020304" pitchFamily="18" charset="0"/>
                <a:cs typeface="Times New Roman" panose="02020603050405020304" pitchFamily="18" charset="0"/>
              </a:rPr>
              <a:t>  „Központi Okmányiroda </a:t>
            </a:r>
            <a:r>
              <a:rPr lang="hu-HU" sz="1600" dirty="0" err="1">
                <a:latin typeface="Times New Roman" panose="02020603050405020304" pitchFamily="18" charset="0"/>
                <a:cs typeface="Times New Roman" panose="02020603050405020304" pitchFamily="18" charset="0"/>
              </a:rPr>
              <a:t>nearby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where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you</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have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to</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search</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administration</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for</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student</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IDs</a:t>
            </a:r>
            <a:endParaRPr lang="hu-HU" sz="1600" dirty="0">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en-US" sz="1600" b="0" i="0" dirty="0">
                <a:effectLst/>
                <a:latin typeface="Times New Roman" panose="02020603050405020304" pitchFamily="18" charset="0"/>
                <a:cs typeface="Times New Roman" panose="02020603050405020304" pitchFamily="18" charset="0"/>
              </a:rPr>
              <a:t>There they will take a photo of you and have your main data registered.</a:t>
            </a:r>
            <a:r>
              <a:rPr lang="hu-HU" sz="1600" b="0" i="0" dirty="0">
                <a:effectLst/>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You get a form with a </a:t>
            </a:r>
            <a:r>
              <a:rPr lang="en-US" sz="1600" b="1" i="0" u="none" strike="noStrike" dirty="0">
                <a:effectLst/>
                <a:latin typeface="Times New Roman" panose="02020603050405020304" pitchFamily="18" charset="0"/>
                <a:cs typeface="Times New Roman" panose="02020603050405020304" pitchFamily="18" charset="0"/>
              </a:rPr>
              <a:t>unique code in the top right corner called NEK identifier. </a:t>
            </a:r>
            <a:endParaRPr lang="hu-HU" sz="1600" b="1" i="0" u="none" strike="noStrike" dirty="0">
              <a:effectLst/>
              <a:latin typeface="Times New Roman" panose="02020603050405020304" pitchFamily="18" charset="0"/>
              <a:cs typeface="Times New Roman" panose="02020603050405020304" pitchFamily="18" charset="0"/>
            </a:endParaRPr>
          </a:p>
          <a:p>
            <a:pPr marL="342900" indent="-342900">
              <a:spcAft>
                <a:spcPts val="1200"/>
              </a:spcAft>
              <a:buAutoNum type="arabicPeriod"/>
            </a:pPr>
            <a:r>
              <a:rPr lang="en-US" sz="1600" b="1" i="0" u="none" strike="noStrike" dirty="0">
                <a:effectLst/>
                <a:latin typeface="Times New Roman" panose="02020603050405020304" pitchFamily="18" charset="0"/>
                <a:cs typeface="Times New Roman" panose="02020603050405020304" pitchFamily="18" charset="0"/>
              </a:rPr>
              <a:t>Please double check all your data on the issued NEK-document! The data on the NEK document have to be exactly the same as the data registered in the </a:t>
            </a:r>
            <a:r>
              <a:rPr lang="en-US" sz="1600" b="1" i="0" u="none" strike="noStrike" dirty="0" err="1">
                <a:effectLst/>
                <a:latin typeface="Times New Roman" panose="02020603050405020304" pitchFamily="18" charset="0"/>
                <a:cs typeface="Times New Roman" panose="02020603050405020304" pitchFamily="18" charset="0"/>
              </a:rPr>
              <a:t>Neptun</a:t>
            </a:r>
            <a:r>
              <a:rPr lang="en-US" sz="1600" b="1" i="0" u="none" strike="noStrike" dirty="0">
                <a:effectLst/>
                <a:latin typeface="Times New Roman" panose="02020603050405020304" pitchFamily="18" charset="0"/>
                <a:cs typeface="Times New Roman" panose="02020603050405020304" pitchFamily="18" charset="0"/>
              </a:rPr>
              <a:t> system (if not, </a:t>
            </a:r>
            <a:r>
              <a:rPr lang="en-US" sz="1600" b="1" i="0" u="sng" strike="noStrike" dirty="0">
                <a:effectLst/>
                <a:latin typeface="Times New Roman" panose="02020603050405020304" pitchFamily="18" charset="0"/>
                <a:cs typeface="Times New Roman" panose="02020603050405020304" pitchFamily="18" charset="0"/>
              </a:rPr>
              <a:t>your</a:t>
            </a:r>
            <a:r>
              <a:rPr lang="en-US" sz="1600" b="1" i="0" u="none" strike="noStrike" dirty="0">
                <a:effectLst/>
                <a:latin typeface="Times New Roman" panose="02020603050405020304" pitchFamily="18" charset="0"/>
                <a:cs typeface="Times New Roman" panose="02020603050405020304" pitchFamily="18" charset="0"/>
              </a:rPr>
              <a:t> student card </a:t>
            </a:r>
            <a:r>
              <a:rPr lang="en-US" sz="1600" b="1" i="0" u="sng" strike="noStrike" dirty="0">
                <a:effectLst/>
                <a:latin typeface="Times New Roman" panose="02020603050405020304" pitchFamily="18" charset="0"/>
                <a:cs typeface="Times New Roman" panose="02020603050405020304" pitchFamily="18" charset="0"/>
              </a:rPr>
              <a:t>request will be rejected</a:t>
            </a:r>
            <a:r>
              <a:rPr lang="en-US" sz="1600" b="1" i="0" u="none" strike="noStrike" dirty="0">
                <a:effectLst/>
                <a:latin typeface="Times New Roman" panose="02020603050405020304" pitchFamily="18" charset="0"/>
                <a:cs typeface="Times New Roman" panose="02020603050405020304" pitchFamily="18" charset="0"/>
              </a:rPr>
              <a:t>)! </a:t>
            </a:r>
            <a:endParaRPr lang="hu-HU" sz="1600" b="1" i="0" u="none" strike="noStrike" dirty="0">
              <a:effectLst/>
              <a:latin typeface="Times New Roman" panose="02020603050405020304" pitchFamily="18" charset="0"/>
              <a:cs typeface="Times New Roman" panose="02020603050405020304" pitchFamily="18" charset="0"/>
            </a:endParaRPr>
          </a:p>
          <a:p>
            <a:pPr marL="342900" indent="-342900">
              <a:spcAft>
                <a:spcPts val="1200"/>
              </a:spcAft>
              <a:buAutoNum type="arabicPeriod"/>
            </a:pPr>
            <a:endParaRPr lang="hu-HU" sz="1600" dirty="0">
              <a:solidFill>
                <a:schemeClr val="accent1">
                  <a:lumMod val="50000"/>
                </a:schemeClr>
              </a:solidFill>
              <a:latin typeface="Arial Narrow" panose="020B0606020202030204" pitchFamily="34" charset="0"/>
            </a:endParaRPr>
          </a:p>
        </p:txBody>
      </p:sp>
    </p:spTree>
  </p:cSld>
  <p:clrMapOvr>
    <a:masterClrMapping/>
  </p:clrMapOvr>
  <p:transition spd="slow">
    <p:pull/>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1152</Words>
  <Application>Microsoft Office PowerPoint</Application>
  <PresentationFormat>On-screen Show (16:9)</PresentationFormat>
  <Paragraphs>117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Times New Roman</vt:lpstr>
      <vt:lpstr>Office-téma</vt:lpstr>
      <vt:lpstr>PowerPoint Presentation</vt:lpstr>
      <vt:lpstr>Faculty’s SH coordinator</vt:lpstr>
      <vt:lpstr>Mechatronics Institute</vt:lpstr>
      <vt:lpstr>Patronizing professors </vt:lpstr>
      <vt:lpstr>Mentor Program</vt:lpstr>
      <vt:lpstr>PowerPoint Presentation</vt:lpstr>
      <vt:lpstr>Registrar’s Department</vt:lpstr>
      <vt:lpstr>Registrar’s Department</vt:lpstr>
      <vt:lpstr>How to apply for permanent student ID card?</vt:lpstr>
      <vt:lpstr>How to register the application in Neptun?</vt:lpstr>
      <vt:lpstr>Step 1.</vt:lpstr>
      <vt:lpstr>Step 2. </vt:lpstr>
      <vt:lpstr>Step 3. </vt:lpstr>
      <vt:lpstr>Transferring money to Neptun account</vt:lpstr>
      <vt:lpstr>The process of retake exam</vt:lpstr>
      <vt:lpstr>Item transcription</vt:lpstr>
      <vt:lpstr>PowerPoint Presentation</vt:lpstr>
      <vt:lpstr>PowerPoint Presentation</vt:lpstr>
      <vt:lpstr>PowerPoint Presentation</vt:lpstr>
      <vt:lpstr>PowerPoint Presentation</vt:lpstr>
      <vt:lpstr>Choose „Service” for Signature supplement!</vt:lpstr>
      <vt:lpstr>PowerPoint Presentation</vt:lpstr>
      <vt:lpstr>Dismissal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Család</dc:creator>
  <cp:lastModifiedBy>Bosák Ildikó Bettina</cp:lastModifiedBy>
  <cp:revision>94</cp:revision>
  <cp:lastPrinted>2022-01-03T09:56:27Z</cp:lastPrinted>
  <dcterms:created xsi:type="dcterms:W3CDTF">2016-02-02T18:49:53Z</dcterms:created>
  <dcterms:modified xsi:type="dcterms:W3CDTF">2023-07-11T11:51:47Z</dcterms:modified>
</cp:coreProperties>
</file>