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5143500" type="screen16x9"/>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99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597819"/>
            <a:ext cx="7772400" cy="1102519"/>
          </a:xfrm>
        </p:spPr>
        <p:txBody>
          <a:bodyPr/>
          <a:lstStyle/>
          <a:p>
            <a:r>
              <a:rPr lang="hu-HU"/>
              <a:t>Mintacím szerkesztése</a:t>
            </a:r>
          </a:p>
        </p:txBody>
      </p:sp>
      <p:sp>
        <p:nvSpPr>
          <p:cNvPr id="3" name="Alcím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86F3C23B-D042-44D6-933D-293897BF05C6}" type="datetimeFigureOut">
              <a:rPr lang="hu-HU" smtClean="0"/>
              <a:t>2020.11.16.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28CE62-4B01-4151-99E2-431B0AA66D28}" type="slidenum">
              <a:rPr lang="hu-HU" smtClean="0"/>
              <a:t>‹#›</a:t>
            </a:fld>
            <a:endParaRPr lang="hu-HU"/>
          </a:p>
        </p:txBody>
      </p:sp>
    </p:spTree>
    <p:extLst>
      <p:ext uri="{BB962C8B-B14F-4D97-AF65-F5344CB8AC3E}">
        <p14:creationId xmlns:p14="http://schemas.microsoft.com/office/powerpoint/2010/main" val="3688122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86F3C23B-D042-44D6-933D-293897BF05C6}" type="datetimeFigureOut">
              <a:rPr lang="hu-HU" smtClean="0"/>
              <a:t>2020.11.16.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28CE62-4B01-4151-99E2-431B0AA66D28}" type="slidenum">
              <a:rPr lang="hu-HU" smtClean="0"/>
              <a:t>‹#›</a:t>
            </a:fld>
            <a:endParaRPr lang="hu-HU"/>
          </a:p>
        </p:txBody>
      </p:sp>
    </p:spTree>
    <p:extLst>
      <p:ext uri="{BB962C8B-B14F-4D97-AF65-F5344CB8AC3E}">
        <p14:creationId xmlns:p14="http://schemas.microsoft.com/office/powerpoint/2010/main" val="172386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154781"/>
            <a:ext cx="2057400" cy="3290888"/>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154781"/>
            <a:ext cx="6019800" cy="329088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86F3C23B-D042-44D6-933D-293897BF05C6}" type="datetimeFigureOut">
              <a:rPr lang="hu-HU" smtClean="0"/>
              <a:t>2020.11.16.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28CE62-4B01-4151-99E2-431B0AA66D28}" type="slidenum">
              <a:rPr lang="hu-HU" smtClean="0"/>
              <a:t>‹#›</a:t>
            </a:fld>
            <a:endParaRPr lang="hu-HU"/>
          </a:p>
        </p:txBody>
      </p:sp>
    </p:spTree>
    <p:extLst>
      <p:ext uri="{BB962C8B-B14F-4D97-AF65-F5344CB8AC3E}">
        <p14:creationId xmlns:p14="http://schemas.microsoft.com/office/powerpoint/2010/main" val="526685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86F3C23B-D042-44D6-933D-293897BF05C6}" type="datetimeFigureOut">
              <a:rPr lang="hu-HU" smtClean="0"/>
              <a:t>2020.11.16.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28CE62-4B01-4151-99E2-431B0AA66D28}" type="slidenum">
              <a:rPr lang="hu-HU" smtClean="0"/>
              <a:t>‹#›</a:t>
            </a:fld>
            <a:endParaRPr lang="hu-HU"/>
          </a:p>
        </p:txBody>
      </p:sp>
    </p:spTree>
    <p:extLst>
      <p:ext uri="{BB962C8B-B14F-4D97-AF65-F5344CB8AC3E}">
        <p14:creationId xmlns:p14="http://schemas.microsoft.com/office/powerpoint/2010/main" val="109084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3305176"/>
            <a:ext cx="7772400" cy="1021556"/>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86F3C23B-D042-44D6-933D-293897BF05C6}" type="datetimeFigureOut">
              <a:rPr lang="hu-HU" smtClean="0"/>
              <a:t>2020.11.16.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28CE62-4B01-4151-99E2-431B0AA66D28}" type="slidenum">
              <a:rPr lang="hu-HU" smtClean="0"/>
              <a:t>‹#›</a:t>
            </a:fld>
            <a:endParaRPr lang="hu-HU"/>
          </a:p>
        </p:txBody>
      </p:sp>
    </p:spTree>
    <p:extLst>
      <p:ext uri="{BB962C8B-B14F-4D97-AF65-F5344CB8AC3E}">
        <p14:creationId xmlns:p14="http://schemas.microsoft.com/office/powerpoint/2010/main" val="2592089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86F3C23B-D042-44D6-933D-293897BF05C6}" type="datetimeFigureOut">
              <a:rPr lang="hu-HU" smtClean="0"/>
              <a:t>2020.11.16.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828CE62-4B01-4151-99E2-431B0AA66D28}" type="slidenum">
              <a:rPr lang="hu-HU" smtClean="0"/>
              <a:t>‹#›</a:t>
            </a:fld>
            <a:endParaRPr lang="hu-HU"/>
          </a:p>
        </p:txBody>
      </p:sp>
    </p:spTree>
    <p:extLst>
      <p:ext uri="{BB962C8B-B14F-4D97-AF65-F5344CB8AC3E}">
        <p14:creationId xmlns:p14="http://schemas.microsoft.com/office/powerpoint/2010/main" val="755301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05979"/>
            <a:ext cx="8229600" cy="857250"/>
          </a:xfrm>
        </p:spPr>
        <p:txBody>
          <a:bodyPr/>
          <a:lstStyle>
            <a:lvl1pPr>
              <a:defRPr/>
            </a:lvl1pPr>
          </a:lstStyle>
          <a:p>
            <a:r>
              <a:rPr lang="hu-HU"/>
              <a:t>Mintacím szerkesztése</a:t>
            </a:r>
          </a:p>
        </p:txBody>
      </p:sp>
      <p:sp>
        <p:nvSpPr>
          <p:cNvPr id="3" name="Szöveg hely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86F3C23B-D042-44D6-933D-293897BF05C6}" type="datetimeFigureOut">
              <a:rPr lang="hu-HU" smtClean="0"/>
              <a:t>2020.11.16.</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E828CE62-4B01-4151-99E2-431B0AA66D28}" type="slidenum">
              <a:rPr lang="hu-HU" smtClean="0"/>
              <a:t>‹#›</a:t>
            </a:fld>
            <a:endParaRPr lang="hu-HU"/>
          </a:p>
        </p:txBody>
      </p:sp>
    </p:spTree>
    <p:extLst>
      <p:ext uri="{BB962C8B-B14F-4D97-AF65-F5344CB8AC3E}">
        <p14:creationId xmlns:p14="http://schemas.microsoft.com/office/powerpoint/2010/main" val="2439739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86F3C23B-D042-44D6-933D-293897BF05C6}" type="datetimeFigureOut">
              <a:rPr lang="hu-HU" smtClean="0"/>
              <a:t>2020.11.16.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E828CE62-4B01-4151-99E2-431B0AA66D28}" type="slidenum">
              <a:rPr lang="hu-HU" smtClean="0"/>
              <a:t>‹#›</a:t>
            </a:fld>
            <a:endParaRPr lang="hu-HU"/>
          </a:p>
        </p:txBody>
      </p:sp>
    </p:spTree>
    <p:extLst>
      <p:ext uri="{BB962C8B-B14F-4D97-AF65-F5344CB8AC3E}">
        <p14:creationId xmlns:p14="http://schemas.microsoft.com/office/powerpoint/2010/main" val="424506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86F3C23B-D042-44D6-933D-293897BF05C6}" type="datetimeFigureOut">
              <a:rPr lang="hu-HU" smtClean="0"/>
              <a:t>2020.11.16.</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E828CE62-4B01-4151-99E2-431B0AA66D28}" type="slidenum">
              <a:rPr lang="hu-HU" smtClean="0"/>
              <a:t>‹#›</a:t>
            </a:fld>
            <a:endParaRPr lang="hu-HU"/>
          </a:p>
        </p:txBody>
      </p:sp>
    </p:spTree>
    <p:extLst>
      <p:ext uri="{BB962C8B-B14F-4D97-AF65-F5344CB8AC3E}">
        <p14:creationId xmlns:p14="http://schemas.microsoft.com/office/powerpoint/2010/main" val="4077022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1" y="204787"/>
            <a:ext cx="3008313" cy="871538"/>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86F3C23B-D042-44D6-933D-293897BF05C6}" type="datetimeFigureOut">
              <a:rPr lang="hu-HU" smtClean="0"/>
              <a:t>2020.11.16.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828CE62-4B01-4151-99E2-431B0AA66D28}" type="slidenum">
              <a:rPr lang="hu-HU" smtClean="0"/>
              <a:t>‹#›</a:t>
            </a:fld>
            <a:endParaRPr lang="hu-HU"/>
          </a:p>
        </p:txBody>
      </p:sp>
    </p:spTree>
    <p:extLst>
      <p:ext uri="{BB962C8B-B14F-4D97-AF65-F5344CB8AC3E}">
        <p14:creationId xmlns:p14="http://schemas.microsoft.com/office/powerpoint/2010/main" val="1164654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3600450"/>
            <a:ext cx="5486400" cy="425054"/>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86F3C23B-D042-44D6-933D-293897BF05C6}" type="datetimeFigureOut">
              <a:rPr lang="hu-HU" smtClean="0"/>
              <a:t>2020.11.16.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828CE62-4B01-4151-99E2-431B0AA66D28}" type="slidenum">
              <a:rPr lang="hu-HU" smtClean="0"/>
              <a:t>‹#›</a:t>
            </a:fld>
            <a:endParaRPr lang="hu-HU"/>
          </a:p>
        </p:txBody>
      </p:sp>
    </p:spTree>
    <p:extLst>
      <p:ext uri="{BB962C8B-B14F-4D97-AF65-F5344CB8AC3E}">
        <p14:creationId xmlns:p14="http://schemas.microsoft.com/office/powerpoint/2010/main" val="180812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6F3C23B-D042-44D6-933D-293897BF05C6}" type="datetimeFigureOut">
              <a:rPr lang="hu-HU" smtClean="0"/>
              <a:t>2020.11.16.</a:t>
            </a:fld>
            <a:endParaRPr lang="hu-HU"/>
          </a:p>
        </p:txBody>
      </p:sp>
      <p:sp>
        <p:nvSpPr>
          <p:cNvPr id="5" name="Élőláb hely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828CE62-4B01-4151-99E2-431B0AA66D28}" type="slidenum">
              <a:rPr lang="hu-HU" smtClean="0"/>
              <a:t>‹#›</a:t>
            </a:fld>
            <a:endParaRPr lang="hu-HU"/>
          </a:p>
        </p:txBody>
      </p:sp>
    </p:spTree>
    <p:extLst>
      <p:ext uri="{BB962C8B-B14F-4D97-AF65-F5344CB8AC3E}">
        <p14:creationId xmlns:p14="http://schemas.microsoft.com/office/powerpoint/2010/main" val="987604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mobility@uni-obuda.h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755576" y="1851670"/>
            <a:ext cx="7772400" cy="1656184"/>
          </a:xfrm>
        </p:spPr>
        <p:txBody>
          <a:bodyPr>
            <a:noAutofit/>
          </a:bodyPr>
          <a:lstStyle/>
          <a:p>
            <a:r>
              <a:rPr lang="hu-HU" sz="4000" b="1" dirty="0">
                <a:latin typeface="Arial" panose="020B0604020202020204" pitchFamily="34" charset="0"/>
                <a:ea typeface="+mn-ea"/>
                <a:cs typeface="Arial" panose="020B0604020202020204" pitchFamily="34" charset="0"/>
              </a:rPr>
              <a:t>Transfer process for International Students</a:t>
            </a:r>
          </a:p>
        </p:txBody>
      </p:sp>
    </p:spTree>
    <p:extLst>
      <p:ext uri="{BB962C8B-B14F-4D97-AF65-F5344CB8AC3E}">
        <p14:creationId xmlns:p14="http://schemas.microsoft.com/office/powerpoint/2010/main" val="1734120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7B6AFD2-D245-4885-B39C-22E2156B35B0}"/>
              </a:ext>
            </a:extLst>
          </p:cNvPr>
          <p:cNvSpPr>
            <a:spLocks noGrp="1"/>
          </p:cNvSpPr>
          <p:nvPr>
            <p:ph type="title"/>
          </p:nvPr>
        </p:nvSpPr>
        <p:spPr/>
        <p:txBody>
          <a:bodyPr>
            <a:normAutofit/>
          </a:bodyPr>
          <a:lstStyle/>
          <a:p>
            <a:r>
              <a:rPr lang="hu-HU" sz="4000" dirty="0">
                <a:latin typeface="Arial" panose="020B0604020202020204" pitchFamily="34" charset="0"/>
                <a:cs typeface="Arial" panose="020B0604020202020204" pitchFamily="34" charset="0"/>
              </a:rPr>
              <a:t>Transfer request</a:t>
            </a:r>
          </a:p>
        </p:txBody>
      </p:sp>
      <p:sp>
        <p:nvSpPr>
          <p:cNvPr id="3" name="Tartalom helye 2">
            <a:extLst>
              <a:ext uri="{FF2B5EF4-FFF2-40B4-BE49-F238E27FC236}">
                <a16:creationId xmlns:a16="http://schemas.microsoft.com/office/drawing/2014/main" id="{5BD6D6EC-BF66-4018-9AFA-34BEACAF9169}"/>
              </a:ext>
            </a:extLst>
          </p:cNvPr>
          <p:cNvSpPr>
            <a:spLocks noGrp="1"/>
          </p:cNvSpPr>
          <p:nvPr>
            <p:ph idx="1"/>
          </p:nvPr>
        </p:nvSpPr>
        <p:spPr/>
        <p:txBody>
          <a:bodyPr>
            <a:normAutofit fontScale="77500" lnSpcReduction="20000"/>
          </a:bodyPr>
          <a:lstStyle/>
          <a:p>
            <a:pPr marL="0" indent="0" algn="just">
              <a:lnSpc>
                <a:spcPct val="150000"/>
              </a:lnSpc>
              <a:spcAft>
                <a:spcPts val="600"/>
              </a:spcAft>
              <a:buNone/>
            </a:pPr>
            <a:r>
              <a:rPr lang="hu-HU" sz="1800" dirty="0">
                <a:effectLst/>
                <a:latin typeface="Arial Narrow" panose="020B0606020202030204" pitchFamily="34" charset="0"/>
                <a:ea typeface="Calibri" panose="020F0502020204030204" pitchFamily="34" charset="0"/>
                <a:cs typeface="Times New Roman" panose="02020603050405020304" pitchFamily="18" charset="0"/>
              </a:rPr>
              <a:t>The student may submint a transfer request to the Department of Mobility (</a:t>
            </a:r>
            <a:r>
              <a:rPr lang="hu-HU" sz="1800" u="sng" dirty="0">
                <a:solidFill>
                  <a:srgbClr val="0563C1"/>
                </a:solidFill>
                <a:effectLst/>
                <a:latin typeface="Arial Narrow" panose="020B0606020202030204" pitchFamily="34" charset="0"/>
                <a:ea typeface="Calibri" panose="020F0502020204030204" pitchFamily="34" charset="0"/>
                <a:cs typeface="Times New Roman" panose="02020603050405020304" pitchFamily="18" charset="0"/>
                <a:hlinkClick r:id="rId2"/>
              </a:rPr>
              <a:t>mobility@uni-obuda.hu</a:t>
            </a:r>
            <a:r>
              <a:rPr lang="hu-HU" sz="1800" dirty="0">
                <a:effectLst/>
                <a:latin typeface="Arial Narrow" panose="020B0606020202030204" pitchFamily="34" charset="0"/>
                <a:ea typeface="Calibri" panose="020F0502020204030204" pitchFamily="34" charset="0"/>
                <a:cs typeface="Times New Roman" panose="02020603050405020304" pitchFamily="18" charset="0"/>
              </a:rPr>
              <a:t>) until the end of the term-time, for the next semester. The transfer request must include (in addition to the specific request):</a:t>
            </a:r>
          </a:p>
          <a:p>
            <a:pPr algn="just">
              <a:lnSpc>
                <a:spcPct val="120000"/>
              </a:lnSpc>
              <a:spcBef>
                <a:spcPts val="0"/>
              </a:spcBef>
            </a:pPr>
            <a:r>
              <a:rPr lang="hu-HU" sz="1800" dirty="0">
                <a:effectLst/>
                <a:latin typeface="Arial Narrow" panose="020B0606020202030204" pitchFamily="34" charset="0"/>
                <a:ea typeface="Calibri" panose="020F0502020204030204" pitchFamily="34" charset="0"/>
                <a:cs typeface="Times New Roman" panose="02020603050405020304" pitchFamily="18" charset="0"/>
              </a:rPr>
              <a:t>Full name of the applicant (as it appears in the passport)</a:t>
            </a:r>
          </a:p>
          <a:p>
            <a:pPr algn="just">
              <a:lnSpc>
                <a:spcPct val="120000"/>
              </a:lnSpc>
              <a:spcBef>
                <a:spcPts val="0"/>
              </a:spcBef>
            </a:pPr>
            <a:r>
              <a:rPr lang="hu-HU" sz="1800" dirty="0">
                <a:effectLst/>
                <a:latin typeface="Arial Narrow" panose="020B0606020202030204" pitchFamily="34" charset="0"/>
                <a:ea typeface="Calibri" panose="020F0502020204030204" pitchFamily="34" charset="0"/>
                <a:cs typeface="Times New Roman" panose="02020603050405020304" pitchFamily="18" charset="0"/>
              </a:rPr>
              <a:t>Date of birth</a:t>
            </a:r>
          </a:p>
          <a:p>
            <a:pPr algn="just">
              <a:lnSpc>
                <a:spcPct val="120000"/>
              </a:lnSpc>
              <a:spcBef>
                <a:spcPts val="0"/>
              </a:spcBef>
            </a:pPr>
            <a:r>
              <a:rPr lang="hu-HU" sz="1800" dirty="0">
                <a:effectLst/>
                <a:latin typeface="Arial Narrow" panose="020B0606020202030204" pitchFamily="34" charset="0"/>
                <a:ea typeface="Calibri" panose="020F0502020204030204" pitchFamily="34" charset="0"/>
                <a:cs typeface="Times New Roman" panose="02020603050405020304" pitchFamily="18" charset="0"/>
              </a:rPr>
              <a:t>Name of the desired faculty and major, training level, mode of study (full-time, part-time)</a:t>
            </a:r>
          </a:p>
          <a:p>
            <a:pPr algn="just">
              <a:lnSpc>
                <a:spcPct val="120000"/>
              </a:lnSpc>
              <a:spcBef>
                <a:spcPts val="0"/>
              </a:spcBef>
            </a:pPr>
            <a:r>
              <a:rPr lang="hu-HU" sz="1800" dirty="0">
                <a:effectLst/>
                <a:latin typeface="Arial Narrow" panose="020B0606020202030204" pitchFamily="34" charset="0"/>
                <a:ea typeface="Calibri" panose="020F0502020204030204" pitchFamily="34" charset="0"/>
                <a:cs typeface="Times New Roman" panose="02020603050405020304" pitchFamily="18" charset="0"/>
              </a:rPr>
              <a:t>Financial status (Self-Supporting/ Stipendium Hungaricum Scholarship Holder)</a:t>
            </a:r>
          </a:p>
          <a:p>
            <a:pPr algn="just">
              <a:lnSpc>
                <a:spcPct val="120000"/>
              </a:lnSpc>
              <a:spcBef>
                <a:spcPts val="0"/>
              </a:spcBef>
            </a:pPr>
            <a:r>
              <a:rPr lang="hu-HU" sz="1800" dirty="0">
                <a:effectLst/>
                <a:latin typeface="Arial Narrow" panose="020B0606020202030204" pitchFamily="34" charset="0"/>
                <a:ea typeface="Calibri" panose="020F0502020204030204" pitchFamily="34" charset="0"/>
                <a:cs typeface="Times New Roman" panose="02020603050405020304" pitchFamily="18" charset="0"/>
              </a:rPr>
              <a:t>Name of the transfering institution, </a:t>
            </a:r>
            <a:r>
              <a:rPr lang="hu-HU" sz="1800" dirty="0">
                <a:latin typeface="Arial Narrow" panose="020B0606020202030204" pitchFamily="34" charset="0"/>
                <a:ea typeface="Calibri" panose="020F0502020204030204" pitchFamily="34" charset="0"/>
                <a:cs typeface="Times New Roman" panose="02020603050405020304" pitchFamily="18" charset="0"/>
              </a:rPr>
              <a:t>faculty</a:t>
            </a:r>
            <a:r>
              <a:rPr lang="hu-HU" sz="1800" dirty="0">
                <a:effectLst/>
                <a:latin typeface="Arial Narrow" panose="020B0606020202030204" pitchFamily="34" charset="0"/>
                <a:ea typeface="Calibri" panose="020F0502020204030204" pitchFamily="34" charset="0"/>
                <a:cs typeface="Times New Roman" panose="02020603050405020304" pitchFamily="18" charset="0"/>
              </a:rPr>
              <a:t>,  type of degree (bacherol, master)  mode of study (full-time, part-time)</a:t>
            </a:r>
          </a:p>
          <a:p>
            <a:pPr algn="just">
              <a:lnSpc>
                <a:spcPct val="120000"/>
              </a:lnSpc>
              <a:spcBef>
                <a:spcPts val="0"/>
              </a:spcBef>
            </a:pPr>
            <a:r>
              <a:rPr lang="hu-HU" sz="1800" dirty="0">
                <a:effectLst/>
                <a:latin typeface="Arial Narrow" panose="020B0606020202030204" pitchFamily="34" charset="0"/>
                <a:ea typeface="Calibri" panose="020F0502020204030204" pitchFamily="34" charset="0"/>
                <a:cs typeface="Times New Roman" panose="02020603050405020304" pitchFamily="18" charset="0"/>
              </a:rPr>
              <a:t>Financial status (where the transfer is requested)</a:t>
            </a:r>
          </a:p>
          <a:p>
            <a:pPr algn="just">
              <a:lnSpc>
                <a:spcPct val="120000"/>
              </a:lnSpc>
              <a:spcBef>
                <a:spcPts val="0"/>
              </a:spcBef>
            </a:pPr>
            <a:endParaRPr lang="hu-HU" sz="1800" dirty="0">
              <a:latin typeface="Arial Narrow" panose="020B0606020202030204" pitchFamily="34" charset="0"/>
              <a:ea typeface="Calibri" panose="020F0502020204030204" pitchFamily="34" charset="0"/>
              <a:cs typeface="Times New Roman" panose="02020603050405020304" pitchFamily="18" charset="0"/>
            </a:endParaRPr>
          </a:p>
          <a:p>
            <a:pPr marL="0" indent="0" algn="just">
              <a:lnSpc>
                <a:spcPct val="120000"/>
              </a:lnSpc>
              <a:spcBef>
                <a:spcPts val="0"/>
              </a:spcBef>
              <a:buNone/>
            </a:pPr>
            <a:endParaRPr lang="hu-HU" sz="18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buNone/>
            </a:pPr>
            <a:r>
              <a:rPr lang="hu-HU" dirty="0"/>
              <a:t>The application deadline for transfer students for the Spring   semester is January 15th, for the Fall semester August 15th.</a:t>
            </a:r>
          </a:p>
        </p:txBody>
      </p:sp>
    </p:spTree>
    <p:extLst>
      <p:ext uri="{BB962C8B-B14F-4D97-AF65-F5344CB8AC3E}">
        <p14:creationId xmlns:p14="http://schemas.microsoft.com/office/powerpoint/2010/main" val="182050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36FDBA4-E219-49B6-8B8E-125FE08FFD34}"/>
              </a:ext>
            </a:extLst>
          </p:cNvPr>
          <p:cNvSpPr>
            <a:spLocks noGrp="1"/>
          </p:cNvSpPr>
          <p:nvPr>
            <p:ph type="title"/>
          </p:nvPr>
        </p:nvSpPr>
        <p:spPr/>
        <p:txBody>
          <a:bodyPr>
            <a:normAutofit/>
          </a:bodyPr>
          <a:lstStyle/>
          <a:p>
            <a:r>
              <a:rPr lang="hu-HU" sz="4000" dirty="0">
                <a:latin typeface="Arial" panose="020B0604020202020204" pitchFamily="34" charset="0"/>
                <a:cs typeface="Arial" panose="020B0604020202020204" pitchFamily="34" charset="0"/>
              </a:rPr>
              <a:t>Application processing</a:t>
            </a:r>
          </a:p>
        </p:txBody>
      </p:sp>
      <p:sp>
        <p:nvSpPr>
          <p:cNvPr id="3" name="Tartalom helye 2">
            <a:extLst>
              <a:ext uri="{FF2B5EF4-FFF2-40B4-BE49-F238E27FC236}">
                <a16:creationId xmlns:a16="http://schemas.microsoft.com/office/drawing/2014/main" id="{545C5A10-1E4E-4C99-B9E9-A7E3A4D64178}"/>
              </a:ext>
            </a:extLst>
          </p:cNvPr>
          <p:cNvSpPr>
            <a:spLocks noGrp="1"/>
          </p:cNvSpPr>
          <p:nvPr>
            <p:ph idx="1"/>
          </p:nvPr>
        </p:nvSpPr>
        <p:spPr/>
        <p:txBody>
          <a:bodyPr>
            <a:normAutofit fontScale="62500" lnSpcReduction="20000"/>
          </a:bodyPr>
          <a:lstStyle/>
          <a:p>
            <a:r>
              <a:rPr lang="hu-HU" dirty="0">
                <a:latin typeface="Arial Narrow" panose="020B0606020202030204" pitchFamily="34" charset="0"/>
              </a:rPr>
              <a:t>The International Bureau of Education (hereinafter IBE) notifies the Vice Dean of Education /person in charge of the given faculty about the transfer request, who either accepts or rejects it. </a:t>
            </a:r>
          </a:p>
          <a:p>
            <a:r>
              <a:rPr lang="hu-HU" dirty="0">
                <a:latin typeface="Arial Narrow" panose="020B0606020202030204" pitchFamily="34" charset="0"/>
              </a:rPr>
              <a:t>In case of acceptance, the IBE will request permission from the competent authority, in case of Stipendium Hungaricum scholarship, it will notify the Tempus Public Foundation (hereinafter TKA).</a:t>
            </a:r>
          </a:p>
          <a:p>
            <a:pPr marL="0" indent="0" algn="just">
              <a:lnSpc>
                <a:spcPct val="150000"/>
              </a:lnSpc>
              <a:buNone/>
            </a:pPr>
            <a:endParaRPr lang="hu-HU" sz="1900" dirty="0">
              <a:effectLst/>
              <a:latin typeface="Arial Narrow" panose="020B0606020202030204" pitchFamily="34" charset="0"/>
              <a:ea typeface="Calibri" panose="020F0502020204030204" pitchFamily="34" charset="0"/>
              <a:cs typeface="Times New Roman" panose="02020603050405020304" pitchFamily="18" charset="0"/>
            </a:endParaRPr>
          </a:p>
          <a:p>
            <a:r>
              <a:rPr lang="hu-HU" dirty="0">
                <a:latin typeface="Arial Narrow" panose="020B0606020202030204" pitchFamily="34" charset="0"/>
              </a:rPr>
              <a:t>The student must be informed about the curriculum (Registrars department’s website), the duration of the training, issues regarding the student status, benefits and fees to be paid (penalties, substitues, additional examination fees etc.), provides information about the possible credit transfer, moreover about the transfer application requirements’ content. </a:t>
            </a:r>
          </a:p>
          <a:p>
            <a:pPr marL="0" indent="0" algn="just">
              <a:lnSpc>
                <a:spcPct val="150000"/>
              </a:lnSpc>
              <a:buNone/>
            </a:pPr>
            <a:endParaRPr lang="hu-HU" dirty="0">
              <a:latin typeface="Arial Narrow" panose="020B0606020202030204" pitchFamily="34" charset="0"/>
            </a:endParaRPr>
          </a:p>
        </p:txBody>
      </p:sp>
    </p:spTree>
    <p:extLst>
      <p:ext uri="{BB962C8B-B14F-4D97-AF65-F5344CB8AC3E}">
        <p14:creationId xmlns:p14="http://schemas.microsoft.com/office/powerpoint/2010/main" val="352207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EE50CA9-BC5C-407A-89C2-E7981C28E86A}"/>
              </a:ext>
            </a:extLst>
          </p:cNvPr>
          <p:cNvSpPr>
            <a:spLocks noGrp="1"/>
          </p:cNvSpPr>
          <p:nvPr>
            <p:ph type="title"/>
          </p:nvPr>
        </p:nvSpPr>
        <p:spPr/>
        <p:txBody>
          <a:bodyPr>
            <a:normAutofit/>
          </a:bodyPr>
          <a:lstStyle/>
          <a:p>
            <a:r>
              <a:rPr lang="hu-HU" sz="4000" dirty="0">
                <a:latin typeface="Arial" panose="020B0604020202020204" pitchFamily="34" charset="0"/>
                <a:cs typeface="Arial" panose="020B0604020202020204" pitchFamily="34" charset="0"/>
              </a:rPr>
              <a:t>Credit transfer</a:t>
            </a:r>
          </a:p>
        </p:txBody>
      </p:sp>
      <p:sp>
        <p:nvSpPr>
          <p:cNvPr id="3" name="Tartalom helye 2">
            <a:extLst>
              <a:ext uri="{FF2B5EF4-FFF2-40B4-BE49-F238E27FC236}">
                <a16:creationId xmlns:a16="http://schemas.microsoft.com/office/drawing/2014/main" id="{1BF8AE7C-6DA4-4A61-9C88-0C27D0AD6AA3}"/>
              </a:ext>
            </a:extLst>
          </p:cNvPr>
          <p:cNvSpPr>
            <a:spLocks noGrp="1"/>
          </p:cNvSpPr>
          <p:nvPr>
            <p:ph idx="1"/>
          </p:nvPr>
        </p:nvSpPr>
        <p:spPr/>
        <p:txBody>
          <a:bodyPr>
            <a:normAutofit fontScale="92500" lnSpcReduction="10000"/>
          </a:bodyPr>
          <a:lstStyle/>
          <a:p>
            <a:r>
              <a:rPr lang="hu-HU" sz="1600" dirty="0">
                <a:latin typeface="Arial Narrow" panose="020B0606020202030204" pitchFamily="34" charset="0"/>
              </a:rPr>
              <a:t>Afterwards, the student  will receive an admission decison from the Vice Dean of Education/ person in charge. Once it is received, the student can do the credit transfer (subjects that are already completed). For this, the following documents should be submitted in original (Due to COVID-19, photocopy/scan is also accepted, can be sent by email, otherwise, it will not be accepted!) It is submitted in person or by post. </a:t>
            </a:r>
          </a:p>
          <a:p>
            <a:pPr marL="0" indent="0">
              <a:lnSpc>
                <a:spcPct val="150000"/>
              </a:lnSpc>
              <a:spcAft>
                <a:spcPts val="600"/>
              </a:spcAft>
              <a:buNone/>
            </a:pPr>
            <a:r>
              <a:rPr lang="hu-HU" sz="1600" dirty="0">
                <a:effectLst/>
                <a:latin typeface="Arial Narrow" panose="020B0606020202030204" pitchFamily="34" charset="0"/>
                <a:ea typeface="Calibri" panose="020F0502020204030204" pitchFamily="34" charset="0"/>
                <a:cs typeface="Times New Roman" panose="02020603050405020304" pitchFamily="18" charset="0"/>
              </a:rPr>
              <a:t>The following attachmets are required:</a:t>
            </a:r>
          </a:p>
          <a:p>
            <a:pPr>
              <a:lnSpc>
                <a:spcPct val="110000"/>
              </a:lnSpc>
            </a:pPr>
            <a:r>
              <a:rPr lang="hu-HU" sz="1600" dirty="0">
                <a:effectLst/>
                <a:latin typeface="Arial Narrow" panose="020B0606020202030204" pitchFamily="34" charset="0"/>
                <a:ea typeface="Calibri" panose="020F0502020204030204" pitchFamily="34" charset="0"/>
                <a:cs typeface="Times New Roman" panose="02020603050405020304" pitchFamily="18" charset="0"/>
              </a:rPr>
              <a:t>Cerfiticate of valid student status from a different institution, which proves that the student is not subject to dismissal</a:t>
            </a:r>
          </a:p>
          <a:p>
            <a:r>
              <a:rPr lang="hu-HU" sz="1600" dirty="0">
                <a:latin typeface="Arial Narrow" panose="020B0606020202030204" pitchFamily="34" charset="0"/>
              </a:rPr>
              <a:t>Copy of the whole registration course book (authenticated and signed)</a:t>
            </a:r>
          </a:p>
          <a:p>
            <a:pPr>
              <a:lnSpc>
                <a:spcPct val="110000"/>
              </a:lnSpc>
            </a:pPr>
            <a:r>
              <a:rPr lang="hu-HU" sz="1600" dirty="0">
                <a:latin typeface="Arial Narrow" panose="020B0606020202030204" pitchFamily="34" charset="0"/>
              </a:rPr>
              <a:t>Subject descriptions ( in case of a 35 percent derogation the subject may be rejected!)  authenticated (stamped and signed)</a:t>
            </a:r>
          </a:p>
          <a:p>
            <a:pPr>
              <a:lnSpc>
                <a:spcPct val="110000"/>
              </a:lnSpc>
            </a:pPr>
            <a:r>
              <a:rPr lang="hu-HU" sz="1600" dirty="0">
                <a:latin typeface="Arial Narrow" panose="020B0606020202030204" pitchFamily="34" charset="0"/>
              </a:rPr>
              <a:t>and the decision on which the above-mentioned admission is based</a:t>
            </a:r>
          </a:p>
          <a:p>
            <a:pPr marL="0" indent="0">
              <a:buNone/>
            </a:pPr>
            <a:r>
              <a:rPr lang="hu-HU" dirty="0"/>
              <a:t> </a:t>
            </a:r>
            <a:endParaRPr lang="hu-HU" sz="1800" dirty="0">
              <a:latin typeface="Arial Narrow" panose="020B0606020202030204" pitchFamily="34" charset="0"/>
            </a:endParaRPr>
          </a:p>
          <a:p>
            <a:pPr marL="0" indent="0">
              <a:lnSpc>
                <a:spcPct val="150000"/>
              </a:lnSpc>
              <a:spcAft>
                <a:spcPts val="600"/>
              </a:spcAft>
              <a:buNone/>
            </a:pPr>
            <a:endParaRPr lang="hu-HU" dirty="0">
              <a:latin typeface="Arial Narrow" panose="020B0606020202030204" pitchFamily="34" charset="0"/>
            </a:endParaRPr>
          </a:p>
        </p:txBody>
      </p:sp>
    </p:spTree>
    <p:extLst>
      <p:ext uri="{BB962C8B-B14F-4D97-AF65-F5344CB8AC3E}">
        <p14:creationId xmlns:p14="http://schemas.microsoft.com/office/powerpoint/2010/main" val="984563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23A90C5-7AFC-411B-AA3F-A30DE3A7B3C6}"/>
              </a:ext>
            </a:extLst>
          </p:cNvPr>
          <p:cNvSpPr>
            <a:spLocks noGrp="1"/>
          </p:cNvSpPr>
          <p:nvPr>
            <p:ph type="title"/>
          </p:nvPr>
        </p:nvSpPr>
        <p:spPr/>
        <p:txBody>
          <a:bodyPr>
            <a:normAutofit/>
          </a:bodyPr>
          <a:lstStyle/>
          <a:p>
            <a:r>
              <a:rPr lang="hu-HU" sz="4000" dirty="0">
                <a:latin typeface="Arial" panose="020B0604020202020204" pitchFamily="34" charset="0"/>
                <a:cs typeface="Arial" panose="020B0604020202020204" pitchFamily="34" charset="0"/>
              </a:rPr>
              <a:t>Finalizing the transfer</a:t>
            </a:r>
          </a:p>
        </p:txBody>
      </p:sp>
      <p:sp>
        <p:nvSpPr>
          <p:cNvPr id="3" name="Tartalom helye 2">
            <a:extLst>
              <a:ext uri="{FF2B5EF4-FFF2-40B4-BE49-F238E27FC236}">
                <a16:creationId xmlns:a16="http://schemas.microsoft.com/office/drawing/2014/main" id="{85373D7B-6340-4D66-92BA-8AFBD658AC0F}"/>
              </a:ext>
            </a:extLst>
          </p:cNvPr>
          <p:cNvSpPr>
            <a:spLocks noGrp="1"/>
          </p:cNvSpPr>
          <p:nvPr>
            <p:ph idx="1"/>
          </p:nvPr>
        </p:nvSpPr>
        <p:spPr>
          <a:xfrm>
            <a:off x="457200" y="1923677"/>
            <a:ext cx="8229600" cy="2670945"/>
          </a:xfrm>
        </p:spPr>
        <p:txBody>
          <a:bodyPr>
            <a:normAutofit/>
          </a:bodyPr>
          <a:lstStyle/>
          <a:p>
            <a:r>
              <a:rPr lang="hu-HU" sz="1800" dirty="0">
                <a:latin typeface="Arial Narrow" panose="020B0606020202030204" pitchFamily="34" charset="0"/>
              </a:rPr>
              <a:t>The Vice Dean of Education and the Credit Transfer Committee will decide on the admission and the admission of subjects with such deadline that enrollment and the subject registration may happen not later than the registration week. The registrars departement informs the applicant and sends a copy to the IBE. </a:t>
            </a:r>
          </a:p>
        </p:txBody>
      </p:sp>
    </p:spTree>
    <p:extLst>
      <p:ext uri="{BB962C8B-B14F-4D97-AF65-F5344CB8AC3E}">
        <p14:creationId xmlns:p14="http://schemas.microsoft.com/office/powerpoint/2010/main" val="2168485169"/>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661</TotalTime>
  <Words>491</Words>
  <Application>Microsoft Office PowerPoint</Application>
  <PresentationFormat>On-screen Show (16:9)</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Narrow</vt:lpstr>
      <vt:lpstr>Calibri</vt:lpstr>
      <vt:lpstr>Office-téma</vt:lpstr>
      <vt:lpstr>Transfer process for International Students</vt:lpstr>
      <vt:lpstr>Transfer request</vt:lpstr>
      <vt:lpstr>Application processing</vt:lpstr>
      <vt:lpstr>Credit transfer</vt:lpstr>
      <vt:lpstr>Finalizing the transfer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szeptember 5. 8:00  gépészmérnöki BSc beiratkozás</dc:title>
  <dc:creator>TO</dc:creator>
  <cp:lastModifiedBy>Betti</cp:lastModifiedBy>
  <cp:revision>62</cp:revision>
  <dcterms:created xsi:type="dcterms:W3CDTF">2016-08-23T10:01:57Z</dcterms:created>
  <dcterms:modified xsi:type="dcterms:W3CDTF">2020-11-17T00:14:02Z</dcterms:modified>
</cp:coreProperties>
</file>